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7" r:id="rId5"/>
    <p:sldId id="272" r:id="rId6"/>
    <p:sldId id="273" r:id="rId7"/>
    <p:sldId id="283" r:id="rId8"/>
    <p:sldId id="285" r:id="rId9"/>
    <p:sldId id="275" r:id="rId10"/>
    <p:sldId id="280" r:id="rId11"/>
    <p:sldId id="258" r:id="rId12"/>
    <p:sldId id="277" r:id="rId13"/>
    <p:sldId id="278" r:id="rId14"/>
    <p:sldId id="279" r:id="rId15"/>
    <p:sldId id="281" r:id="rId16"/>
    <p:sldId id="282" r:id="rId17"/>
    <p:sldId id="262" r:id="rId1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73408" autoAdjust="0"/>
  </p:normalViewPr>
  <p:slideViewPr>
    <p:cSldViewPr>
      <p:cViewPr>
        <p:scale>
          <a:sx n="100" d="100"/>
          <a:sy n="100" d="100"/>
        </p:scale>
        <p:origin x="72" y="-624"/>
      </p:cViewPr>
      <p:guideLst>
        <p:guide pos="3839"/>
        <p:guide orient="horz" pos="2160"/>
      </p:guideLst>
    </p:cSldViewPr>
  </p:slideViewPr>
  <p:notesTextViewPr>
    <p:cViewPr>
      <p:scale>
        <a:sx n="125" d="100"/>
        <a:sy n="125" d="100"/>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D46BDD-CA72-48F2-BE8C-F82CCFFB0DBE}" type="doc">
      <dgm:prSet loTypeId="urn:microsoft.com/office/officeart/2005/8/layout/hList9" loCatId="list" qsTypeId="urn:microsoft.com/office/officeart/2005/8/quickstyle/simple4" qsCatId="simple" csTypeId="urn:microsoft.com/office/officeart/2005/8/colors/colorful1" csCatId="colorful" phldr="1"/>
      <dgm:spPr/>
      <dgm:t>
        <a:bodyPr/>
        <a:lstStyle/>
        <a:p>
          <a:endParaRPr lang="en-US"/>
        </a:p>
      </dgm:t>
    </dgm:pt>
    <dgm:pt modelId="{E6A0252F-27F3-486D-A278-6B92C212A3A8}" type="pres">
      <dgm:prSet presAssocID="{6DD46BDD-CA72-48F2-BE8C-F82CCFFB0DBE}" presName="list" presStyleCnt="0">
        <dgm:presLayoutVars>
          <dgm:dir/>
          <dgm:animLvl val="lvl"/>
        </dgm:presLayoutVars>
      </dgm:prSet>
      <dgm:spPr/>
    </dgm:pt>
  </dgm:ptLst>
  <dgm:cxnLst>
    <dgm:cxn modelId="{01923391-779E-4964-AE54-107B62209B7B}" type="presOf" srcId="{6DD46BDD-CA72-48F2-BE8C-F82CCFFB0DBE}" destId="{E6A0252F-27F3-486D-A278-6B92C212A3A8}" srcOrd="0"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t>10/15/2016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t>‹#›</a:t>
            </a:fld>
            <a:endParaRP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6-10-16T21:05:21.861Z"/>
    </inkml:context>
    <inkml:brush xml:id="br0">
      <inkml:brushProperty name="width" value="0.08771" units="cm"/>
      <inkml:brushProperty name="height" value="0.08771"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7128">
    <iact:property name="dataType"/>
    <iact:actionData xml:id="d0">
      <inkml:trace xmlns:inkml="http://www.w3.org/2003/InkML" xml:id="stk0" contextRef="#ctx0" brushRef="#br0">10 10 0</inkml:trace>
    </iact:actionData>
  </iact:action>
  <iact:action type="add" startTime="127129">
    <iact:property name="dataType"/>
    <iact:actionData xml:id="d1">
      <inkml:trace xmlns:inkml="http://www.w3.org/2003/InkML" xml:id="stk1" contextRef="#ctx0" brushRef="#brinv">0 0 0</inkml:trace>
    </iact:actionData>
  </iact:action>
  <iact:action type="add" startTime="127130">
    <iact:property name="dataType"/>
    <iact:actionData xml:id="d2">
      <inkml:trace xmlns:inkml="http://www.w3.org/2003/InkML" xml:id="stk2" contextRef="#ctx0" brushRef="#brinv">20 20 0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t>10/15/2016</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t>‹#›</a:t>
            </a:fld>
            <a:endParaRP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Kristen M. Swanson is the Dean of the School of Nursing at the University</a:t>
            </a:r>
            <a:r>
              <a:rPr lang="en-US" baseline="0" dirty="0"/>
              <a:t> of North Carolina at  Chapel Hill</a:t>
            </a:r>
            <a:r>
              <a:rPr lang="en-US" dirty="0"/>
              <a:t>, , and Associate Chief Nursing Officer for Academic Affairs at UNC Hospitals.</a:t>
            </a:r>
          </a:p>
          <a:p>
            <a:r>
              <a:rPr lang="en-US" dirty="0"/>
              <a:t>She is an alumnus of the Robert Wood Johnson Foundation Nurse Executive Fellows program and a member of the American Academy of Nursing.  she held the University of Washington Medical Center Term Professorship in Nursing Leadership. She also served as Chairperson of the Department of Family and Child Nursing at the University of Washington School of Nursing where she was a faculty member for over 20 years</a:t>
            </a:r>
          </a:p>
          <a:p>
            <a:r>
              <a:rPr lang="en-US" dirty="0"/>
              <a:t>.</a:t>
            </a:r>
          </a:p>
          <a:p>
            <a:r>
              <a:rPr lang="en-US" dirty="0"/>
              <a:t>Since coming to the School of Nursing, Dean Swanson has focused on intensifying the relationship between nursing education, research and practice. </a:t>
            </a:r>
          </a:p>
          <a:p>
            <a:r>
              <a:rPr lang="en-US" dirty="0"/>
              <a:t>Dean Swanson earned her bachelor's  degree in nursing in 1975 from the University of Rhode Island,</a:t>
            </a:r>
          </a:p>
          <a:p>
            <a:r>
              <a:rPr lang="en-US" dirty="0"/>
              <a:t>her masters in adult health and illness nursing in  1978 from the University of Pennsylvania,</a:t>
            </a:r>
          </a:p>
          <a:p>
            <a:r>
              <a:rPr lang="en-US" dirty="0"/>
              <a:t> and</a:t>
            </a:r>
            <a:r>
              <a:rPr lang="en-US" baseline="0" dirty="0"/>
              <a:t> her </a:t>
            </a:r>
            <a:r>
              <a:rPr lang="en-US" dirty="0"/>
              <a:t> PhD in 1979 in psycho-social nursing from the University of Colorado.</a:t>
            </a:r>
          </a:p>
          <a:p>
            <a:r>
              <a:rPr lang="en-US" dirty="0"/>
              <a:t> She completed her postdoctoral work at the University of Washington</a:t>
            </a:r>
          </a:p>
          <a:p>
            <a:r>
              <a:rPr lang="en-US" dirty="0"/>
              <a:t>. In addition to holding a faculty position at the University of Washington, she taught at Trenton State College, the University of Pennsylvania School of Nursing, and the University of Colorado School of Nursing.</a:t>
            </a:r>
          </a:p>
          <a:p>
            <a:endParaRPr lang="en-US" dirty="0"/>
          </a:p>
          <a:p>
            <a:r>
              <a:rPr lang="en-US" dirty="0"/>
              <a:t>In 2002, she was awarded the University of Rhode Island College of Nursing Distinguished Alumni Award. She is also on the editorial board or serves as a reviewer for the Jour-</a:t>
            </a:r>
            <a:r>
              <a:rPr lang="en-US" dirty="0" err="1"/>
              <a:t>nal</a:t>
            </a:r>
            <a:r>
              <a:rPr lang="en-US" dirty="0"/>
              <a:t> of Nursing Scholarship, Nursing Outlook, Re-search in Nursing and Health, and the </a:t>
            </a:r>
            <a:r>
              <a:rPr lang="en-US" dirty="0" err="1"/>
              <a:t>Interna-tional</a:t>
            </a:r>
            <a:r>
              <a:rPr lang="en-US" dirty="0"/>
              <a:t> Journal of Human Caring.</a:t>
            </a:r>
          </a:p>
          <a:p>
            <a:r>
              <a:rPr lang="en-US" dirty="0"/>
              <a:t>Kristen M. Swanson, RN, PhD, FAAN Bio-sketch</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2</a:t>
            </a:fld>
            <a:endParaRPr lang="en-US"/>
          </a:p>
        </p:txBody>
      </p:sp>
    </p:spTree>
    <p:extLst>
      <p:ext uri="{BB962C8B-B14F-4D97-AF65-F5344CB8AC3E}">
        <p14:creationId xmlns:p14="http://schemas.microsoft.com/office/powerpoint/2010/main" val="150106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basis of </a:t>
            </a:r>
            <a:r>
              <a:rPr lang="en-US" dirty="0" err="1"/>
              <a:t>Swansons</a:t>
            </a:r>
            <a:r>
              <a:rPr lang="en-US" baseline="0" dirty="0"/>
              <a:t> theory focused on perinatal circumstances, this theory can be applied in any setting.  Caring theory assumes that nurses demonstrating they care about patients is as important to a patient well being as caring for them through clinical activities SUCH  as preventing infection and administering medications.  As people are guided through discussions of their experiences and feel understood, informed, provided </a:t>
            </a:r>
            <a:r>
              <a:rPr lang="en-US" baseline="0" dirty="0" err="1"/>
              <a:t>for,and</a:t>
            </a:r>
            <a:r>
              <a:rPr lang="en-US" baseline="0" dirty="0"/>
              <a:t> believed in they would be better prepared to integrate difficulties into their lives .  It is important to increase the nurses awareness of using this </a:t>
            </a:r>
            <a:r>
              <a:rPr lang="en-US" baseline="0" dirty="0" err="1"/>
              <a:t>theorY</a:t>
            </a:r>
            <a:r>
              <a:rPr lang="en-US" baseline="0" dirty="0"/>
              <a:t> concerning the caring nursing process.  It is also important that researchers and nurse scholars build upon the strengths of earlier studies and theories to bridge the gaps, DEVELOP GUIDELINES AND GENERATE FURTHER STUDIES IN ORDER TO MOVE </a:t>
            </a:r>
            <a:r>
              <a:rPr lang="en-US" baseline="0" dirty="0" err="1"/>
              <a:t>TOWARDSa</a:t>
            </a:r>
            <a:r>
              <a:rPr lang="en-US" baseline="0" dirty="0"/>
              <a:t> greater understanding of caring and nursing . IN EDUCATION, STUDENT ARE TAUGHT TO INTEGRATE CARING INTO THEIR PRACTICE</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13</a:t>
            </a:fld>
            <a:endParaRPr lang="en-US" dirty="0"/>
          </a:p>
        </p:txBody>
      </p:sp>
    </p:spTree>
    <p:extLst>
      <p:ext uri="{BB962C8B-B14F-4D97-AF65-F5344CB8AC3E}">
        <p14:creationId xmlns:p14="http://schemas.microsoft.com/office/powerpoint/2010/main" val="51256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00EA6-0821-4AC5-933C-321AA6545349}" type="slidenum">
              <a:rPr lang="en-US" smtClean="0"/>
              <a:t>14</a:t>
            </a:fld>
            <a:endParaRPr lang="en-US" dirty="0"/>
          </a:p>
        </p:txBody>
      </p:sp>
    </p:spTree>
    <p:extLst>
      <p:ext uri="{BB962C8B-B14F-4D97-AF65-F5344CB8AC3E}">
        <p14:creationId xmlns:p14="http://schemas.microsoft.com/office/powerpoint/2010/main" val="40107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is  known for her research on pregnancy loss and for development of the Swanson Theory of Caring – a theory that is used internationally to guide research, education, and practice</a:t>
            </a:r>
          </a:p>
          <a:p>
            <a:endParaRPr lang="en-US" dirty="0"/>
          </a:p>
          <a:p>
            <a:r>
              <a:rPr lang="en-US" dirty="0"/>
              <a:t>She began this work with her dissertation, “The Unborn One: A Profile of The Human Experience of Miscarriage,” and has continued studying this area both as an investigator and as a consultant to other investigators. </a:t>
            </a:r>
          </a:p>
          <a:p>
            <a:r>
              <a:rPr lang="en-US" dirty="0"/>
              <a:t>It is during this time that she developed the Swanson Theory of Caring. </a:t>
            </a:r>
          </a:p>
          <a:p>
            <a:r>
              <a:rPr lang="en-US" dirty="0"/>
              <a:t>She</a:t>
            </a:r>
            <a:r>
              <a:rPr lang="en-US" baseline="0" dirty="0"/>
              <a:t> developed her theory of caring from 3  studies in different perinatal situations</a:t>
            </a:r>
          </a:p>
          <a:p>
            <a:r>
              <a:rPr lang="en-US" baseline="0" dirty="0"/>
              <a:t>In the first study women who </a:t>
            </a:r>
            <a:r>
              <a:rPr lang="en-US" baseline="0" dirty="0" err="1"/>
              <a:t>rectly</a:t>
            </a:r>
            <a:r>
              <a:rPr lang="en-US" baseline="0" dirty="0"/>
              <a:t> miscarried </a:t>
            </a:r>
            <a:r>
              <a:rPr lang="en-US" baseline="0" dirty="0" err="1"/>
              <a:t>wwere</a:t>
            </a:r>
            <a:r>
              <a:rPr lang="en-US" baseline="0" dirty="0"/>
              <a:t> interviewed twice </a:t>
            </a:r>
            <a:r>
              <a:rPr lang="en-US" baseline="0" dirty="0" err="1"/>
              <a:t>concerig</a:t>
            </a:r>
            <a:r>
              <a:rPr lang="en-US" baseline="0" dirty="0"/>
              <a:t> the following question:  What are the caring behaviors of others that are identified as helpful by women who have miscarried.  She had an intense interest in what it was like to miscarry. As a doctoral </a:t>
            </a:r>
            <a:r>
              <a:rPr lang="en-US" baseline="0" dirty="0" err="1"/>
              <a:t>studnt</a:t>
            </a:r>
            <a:r>
              <a:rPr lang="en-US" baseline="0" dirty="0"/>
              <a:t>  she was approached by Dr. Jean Watson, who founded the Center for Human Caring n Colorado to work with her in exploring what caring meant from the perception of the women who miscarried</a:t>
            </a:r>
          </a:p>
          <a:p>
            <a:endParaRPr lang="en-US" baseline="0" dirty="0"/>
          </a:p>
          <a:p>
            <a:pPr algn="ctr"/>
            <a:r>
              <a:rPr lang="en-US" baseline="0" dirty="0"/>
              <a:t>In the second study, data was collected through observation of care provision and interviews of care  providers, parents and professional caregivers. This analysis was guided by the question – What is it like to be a provider of care on the Newborn Intensive Care Unit. She conducted this study with Dr. Kathryn Barnard at the University of </a:t>
            </a:r>
            <a:r>
              <a:rPr lang="en-US" baseline="0" dirty="0" err="1"/>
              <a:t>Washnington</a:t>
            </a:r>
            <a:r>
              <a:rPr lang="en-US" baseline="0" dirty="0"/>
              <a:t>.  </a:t>
            </a:r>
            <a:r>
              <a:rPr lang="en-US" baseline="0" dirty="0" err="1"/>
              <a:t>Swansons</a:t>
            </a:r>
            <a:r>
              <a:rPr lang="en-US" baseline="0" dirty="0"/>
              <a:t> second child was not well at birth and was in the newborn intensive care unit.  She became interested in the care of vulnerable infants and wanted to know what it was like to provide care for a vulnerable baby by interviewing mothers, fathers </a:t>
            </a:r>
            <a:r>
              <a:rPr lang="en-US" baseline="0" dirty="0" err="1"/>
              <a:t>physcianas</a:t>
            </a:r>
            <a:r>
              <a:rPr lang="en-US" baseline="0" dirty="0"/>
              <a:t> and nurses. </a:t>
            </a:r>
          </a:p>
          <a:p>
            <a:r>
              <a:rPr lang="en-US" baseline="0" dirty="0"/>
              <a:t>The third study described eight mothers experiences of participating in an intervention where the research question was – How do </a:t>
            </a:r>
            <a:r>
              <a:rPr lang="en-US" baseline="0" dirty="0" err="1"/>
              <a:t>receipents</a:t>
            </a:r>
            <a:r>
              <a:rPr lang="en-US" baseline="0" dirty="0"/>
              <a:t> of a long term intensive nursing intervention recall and describe the nurse-patient relationship four years after the intervention.  She had the opportunity to speak to masters prepared public health nurses who had taken part in a study conducted by </a:t>
            </a:r>
            <a:r>
              <a:rPr lang="en-US" baseline="0" dirty="0" err="1"/>
              <a:t>Dr.Kathryn</a:t>
            </a:r>
            <a:r>
              <a:rPr lang="en-US" baseline="0" dirty="0"/>
              <a:t> Barnard and her colleagues.  The  purpose of Dr. Barnard’s project was to help the women to take care of themselves in order that they take car of their infants. </a:t>
            </a:r>
            <a:endParaRPr lang="en-US" dirty="0"/>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3</a:t>
            </a:fld>
            <a:endParaRPr lang="en-US"/>
          </a:p>
        </p:txBody>
      </p:sp>
    </p:spTree>
    <p:extLst>
      <p:ext uri="{BB962C8B-B14F-4D97-AF65-F5344CB8AC3E}">
        <p14:creationId xmlns:p14="http://schemas.microsoft.com/office/powerpoint/2010/main" val="175582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thos</a:t>
            </a:r>
            <a:r>
              <a:rPr lang="en-US" baseline="0" dirty="0"/>
              <a:t>e </a:t>
            </a:r>
            <a:r>
              <a:rPr lang="en-US" baseline="0" dirty="0" err="1"/>
              <a:t>studes</a:t>
            </a:r>
            <a:r>
              <a:rPr lang="en-US" baseline="0" dirty="0"/>
              <a:t>, she formulated the </a:t>
            </a:r>
            <a:r>
              <a:rPr lang="en-US" baseline="0" dirty="0" err="1"/>
              <a:t>the</a:t>
            </a:r>
            <a:r>
              <a:rPr lang="en-US" baseline="0" dirty="0"/>
              <a:t> overall definition of caring.  </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4</a:t>
            </a:fld>
            <a:endParaRPr lang="en-US"/>
          </a:p>
        </p:txBody>
      </p:sp>
    </p:spTree>
    <p:extLst>
      <p:ext uri="{BB962C8B-B14F-4D97-AF65-F5344CB8AC3E}">
        <p14:creationId xmlns:p14="http://schemas.microsoft.com/office/powerpoint/2010/main" val="66089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framework to her theory of caring includes person, environment, health and nurse. She described the assumption of caring is related to the person , the environment, health and well being and caring actions.</a:t>
            </a:r>
          </a:p>
          <a:p>
            <a:r>
              <a:rPr lang="en-US" baseline="0" dirty="0"/>
              <a:t>Watson originally proposed that how nurses view persons sets the stage for who the client of nursing is and what constitutes the practices, environments and goals of nursing care. </a:t>
            </a:r>
            <a:endParaRPr lang="en-US" dirty="0"/>
          </a:p>
          <a:p>
            <a:endParaRPr lang="en-US" baseline="0" dirty="0"/>
          </a:p>
          <a:p>
            <a:r>
              <a:rPr lang="en-US" baseline="0" dirty="0"/>
              <a:t>The Conceptual framework involves these four concepts.  Swanson identifies that persons are unique beings with thoughts, feelings and behaviors.  This includes individuals, families, groups or societies as well as the well being of each nurse. </a:t>
            </a:r>
          </a:p>
          <a:p>
            <a:endParaRPr lang="en-US" baseline="0" dirty="0"/>
          </a:p>
          <a:p>
            <a:r>
              <a:rPr lang="en-US" baseline="0" dirty="0"/>
              <a:t>The environment is situational. This includes the cultural, economic, social, biophysical, psychological and spiritual realms . It is </a:t>
            </a:r>
            <a:r>
              <a:rPr lang="en-US" baseline="0" dirty="0" err="1"/>
              <a:t>benefical</a:t>
            </a:r>
            <a:r>
              <a:rPr lang="en-US" baseline="0" dirty="0"/>
              <a:t> to consider the demands, constraints and resources of an individual and the surrounding environment.  </a:t>
            </a:r>
          </a:p>
          <a:p>
            <a:endParaRPr lang="en-US" baseline="0" dirty="0"/>
          </a:p>
          <a:p>
            <a:r>
              <a:rPr lang="en-US" baseline="0" dirty="0"/>
              <a:t>The health or well being of an individual includes health as well as the absence of illness, the ability to perform one s roles, the capacity to adapt, and the pursuit  of well being . Well being is living in such a place that one feels integrated and engaged with living and dying Health, illness, deviance and pathology are influenced by societal values, political ideations, cultural norms and economic conditions.   Health is a dynamic process that changes with time and varies with life circumstances.  </a:t>
            </a:r>
          </a:p>
          <a:p>
            <a:endParaRPr lang="en-US" baseline="0" dirty="0"/>
          </a:p>
          <a:p>
            <a:r>
              <a:rPr lang="en-US" baseline="0" dirty="0"/>
              <a:t>Persons are molded by the environment in which they exist. Cultural and social aspects are interacting forces that shape an individual</a:t>
            </a:r>
            <a:endParaRPr lang="en-US" dirty="0"/>
          </a:p>
          <a:p>
            <a:endParaRPr lang="en-US" dirty="0"/>
          </a:p>
          <a:p>
            <a:r>
              <a:rPr lang="en-US" dirty="0"/>
              <a:t>The nurses role</a:t>
            </a:r>
            <a:r>
              <a:rPr lang="en-US" baseline="0" dirty="0"/>
              <a:t> in this interaction primarily is one of facilitating , enabling the will and behavior of the person receiving care Nursing processes and actions rests on the nurses initiative, knowledge and approaches with interpersonal interactions as a focus</a:t>
            </a:r>
            <a:endParaRPr lang="en-US" dirty="0"/>
          </a:p>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5</a:t>
            </a:fld>
            <a:endParaRPr lang="en-US" dirty="0"/>
          </a:p>
        </p:txBody>
      </p:sp>
    </p:spTree>
    <p:extLst>
      <p:ext uri="{BB962C8B-B14F-4D97-AF65-F5344CB8AC3E}">
        <p14:creationId xmlns:p14="http://schemas.microsoft.com/office/powerpoint/2010/main" val="397100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Swanson, she began to think about caring based therapeutics and answers to questions about how nursing could and should be.  This middle range theory of caring was developed with five caring processes: Knowing,</a:t>
            </a:r>
            <a:r>
              <a:rPr lang="en-US" baseline="0" dirty="0"/>
              <a:t> Being with, doing for, enabling and Maintaining a belief.  She describes her theory with the clients well being as an intended outcome and how the five caring processes relate to each other  Maintaining a belief in a person is the basis of nursing care.  These five theories relate to each other.  She stated that caring begins with a fundamental belief in persons and their capacity to make it through events and transitions and face a future with meaning.  </a:t>
            </a:r>
          </a:p>
          <a:p>
            <a:endParaRPr lang="en-US" baseline="0" dirty="0"/>
          </a:p>
        </p:txBody>
      </p:sp>
      <p:sp>
        <p:nvSpPr>
          <p:cNvPr id="4" name="Slide Number Placeholder 3"/>
          <p:cNvSpPr>
            <a:spLocks noGrp="1"/>
          </p:cNvSpPr>
          <p:nvPr>
            <p:ph type="sldNum" sz="quarter" idx="10"/>
          </p:nvPr>
        </p:nvSpPr>
        <p:spPr/>
        <p:txBody>
          <a:bodyPr/>
          <a:lstStyle/>
          <a:p>
            <a:fld id="{2E61351F-DBB1-4664-ADA9-83BC7CB8848D}" type="slidenum">
              <a:rPr lang="en-US" smtClean="0"/>
              <a:t>6</a:t>
            </a:fld>
            <a:endParaRPr lang="en-US"/>
          </a:p>
        </p:txBody>
      </p:sp>
    </p:spTree>
    <p:extLst>
      <p:ext uri="{BB962C8B-B14F-4D97-AF65-F5344CB8AC3E}">
        <p14:creationId xmlns:p14="http://schemas.microsoft.com/office/powerpoint/2010/main" val="99100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a:t>
            </a:r>
            <a:r>
              <a:rPr lang="en-US" baseline="0" dirty="0"/>
              <a:t> a belief in persons is at the base of caring, it is there that nurses define what matters and where to address their care. Clients are able to understand that there is a personal  meaning to be found in whatever health condition or </a:t>
            </a:r>
            <a:r>
              <a:rPr lang="en-US" baseline="0" dirty="0" err="1"/>
              <a:t>developmetal</a:t>
            </a:r>
            <a:r>
              <a:rPr lang="en-US" baseline="0" dirty="0"/>
              <a:t> challenge a person is facing. It is sustain faith in the capacity of others to get through events or transitions and face a future with meaning that initiates and sustains nurse caring.  </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7</a:t>
            </a:fld>
            <a:endParaRPr lang="en-US" dirty="0"/>
          </a:p>
        </p:txBody>
      </p:sp>
    </p:spTree>
    <p:extLst>
      <p:ext uri="{BB962C8B-B14F-4D97-AF65-F5344CB8AC3E}">
        <p14:creationId xmlns:p14="http://schemas.microsoft.com/office/powerpoint/2010/main" val="200625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Being with is the caring category that conveys to clients that</a:t>
            </a:r>
            <a:r>
              <a:rPr lang="en-US" sz="1600" baseline="0" dirty="0"/>
              <a:t> no only their experience but they themselves matter to the nurse  It is another persons experience of the situation that is the starting point of one  understanding. .  Being with is a step beyond knowing and involves becoming emotionally open to the other person’.  Emotional presence is a way of sharing in the meanings, feelings and actual experiences of the client  It assures clients that their reality is appreciated and that the nurse is ready and willing to be there for them.  This does not only include physical presence but conveys a message of availability and ability to endure and experience  with another person .  To share feelings like happiness or sadness, without burdening the one cared for are important in letting them know that they are not alone. </a:t>
            </a:r>
            <a:endParaRPr lang="en-US" sz="1600" dirty="0"/>
          </a:p>
        </p:txBody>
      </p:sp>
      <p:sp>
        <p:nvSpPr>
          <p:cNvPr id="4" name="Slide Number Placeholder 3"/>
          <p:cNvSpPr>
            <a:spLocks noGrp="1"/>
          </p:cNvSpPr>
          <p:nvPr>
            <p:ph type="sldNum" sz="quarter" idx="10"/>
          </p:nvPr>
        </p:nvSpPr>
        <p:spPr/>
        <p:txBody>
          <a:bodyPr/>
          <a:lstStyle/>
          <a:p>
            <a:fld id="{2E61351F-DBB1-4664-ADA9-83BC7CB8848D}" type="slidenum">
              <a:rPr lang="en-US" smtClean="0"/>
              <a:t>9</a:t>
            </a:fld>
            <a:endParaRPr lang="en-US" dirty="0"/>
          </a:p>
        </p:txBody>
      </p:sp>
    </p:spTree>
    <p:extLst>
      <p:ext uri="{BB962C8B-B14F-4D97-AF65-F5344CB8AC3E}">
        <p14:creationId xmlns:p14="http://schemas.microsoft.com/office/powerpoint/2010/main" val="399456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a:t>
            </a:r>
            <a:r>
              <a:rPr lang="en-US" baseline="0" dirty="0"/>
              <a:t> for includes actions </a:t>
            </a:r>
            <a:r>
              <a:rPr lang="en-US" baseline="0" dirty="0" err="1"/>
              <a:t>th;at</a:t>
            </a:r>
            <a:r>
              <a:rPr lang="en-US" baseline="0" dirty="0"/>
              <a:t> are helpful, protective or comforting.  Actions that a person would normally doe for themselves if it were possible.  This includes comforting another person anticipating their needs performing competently </a:t>
            </a:r>
            <a:r>
              <a:rPr lang="en-US" baseline="0" dirty="0" err="1"/>
              <a:t>andskillfully</a:t>
            </a:r>
            <a:r>
              <a:rPr lang="en-US" baseline="0" dirty="0"/>
              <a:t> and </a:t>
            </a:r>
            <a:r>
              <a:rPr lang="en-US" baseline="0" dirty="0" err="1"/>
              <a:t>pretecting</a:t>
            </a:r>
            <a:r>
              <a:rPr lang="en-US" baseline="0" dirty="0"/>
              <a:t> the other person while preserving their </a:t>
            </a:r>
            <a:r>
              <a:rPr lang="en-US" baseline="0" dirty="0" err="1"/>
              <a:t>dignicty</a:t>
            </a:r>
            <a:r>
              <a:rPr lang="en-US" baseline="0" dirty="0"/>
              <a:t>.  This does not just involve physical action.  It involves the interpersonal therapeutic communication skills as well as setup up opportunities, programs or systems that provide a safe place where people can bring about their own healing</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10</a:t>
            </a:fld>
            <a:endParaRPr lang="en-US" dirty="0"/>
          </a:p>
        </p:txBody>
      </p:sp>
    </p:spTree>
    <p:extLst>
      <p:ext uri="{BB962C8B-B14F-4D97-AF65-F5344CB8AC3E}">
        <p14:creationId xmlns:p14="http://schemas.microsoft.com/office/powerpoint/2010/main" val="404372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Enabling is defined as facilitating </a:t>
            </a:r>
            <a:r>
              <a:rPr lang="en-US" dirty="0" err="1"/>
              <a:t>theothers</a:t>
            </a:r>
            <a:r>
              <a:rPr lang="en-US" dirty="0"/>
              <a:t> passage through life </a:t>
            </a:r>
            <a:r>
              <a:rPr lang="en-US" dirty="0" err="1"/>
              <a:t>transtions</a:t>
            </a:r>
            <a:r>
              <a:rPr lang="en-US" dirty="0"/>
              <a:t> </a:t>
            </a:r>
            <a:r>
              <a:rPr lang="en-US" dirty="0" err="1"/>
              <a:t>andunfamiliary</a:t>
            </a:r>
            <a:r>
              <a:rPr lang="en-US" dirty="0"/>
              <a:t> events.  This includes coaching, informing,</a:t>
            </a:r>
            <a:r>
              <a:rPr lang="en-US" baseline="0" dirty="0"/>
              <a:t> and explaining to the another person, supporting them and allowing them to have their own experience.  In involves assisting the other person to focus in on important issues. Helping </a:t>
            </a:r>
            <a:r>
              <a:rPr lang="en-US" baseline="0" dirty="0" err="1"/>
              <a:t>themto</a:t>
            </a:r>
            <a:r>
              <a:rPr lang="en-US" baseline="0" dirty="0"/>
              <a:t> find alternatives and guiding them to think things </a:t>
            </a:r>
            <a:r>
              <a:rPr lang="en-US" baseline="0" dirty="0" err="1"/>
              <a:t>thgouh</a:t>
            </a:r>
            <a:r>
              <a:rPr lang="en-US" baseline="0" dirty="0"/>
              <a:t>.  As nurses we can offer feedback and validate another persons reality. The goal of enabling is to assure the others long term well being.  The purpose is to facilitate another persons capacity to grow heal and practice self care  </a:t>
            </a:r>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11</a:t>
            </a:fld>
            <a:endParaRPr lang="en-US" dirty="0"/>
          </a:p>
        </p:txBody>
      </p:sp>
    </p:spTree>
    <p:extLst>
      <p:ext uri="{BB962C8B-B14F-4D97-AF65-F5344CB8AC3E}">
        <p14:creationId xmlns:p14="http://schemas.microsoft.com/office/powerpoint/2010/main" val="3534629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dirty="0"/>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dirty="0"/>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dirty="0"/>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10/15/2016</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3CD9712D-992A-4AB1-A5C2-575F75921AA2}" type="datetimeFigureOut">
              <a:rPr lang="en-US" smtClean="0"/>
              <a:pPr/>
              <a:t>10/15/2016</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0.mp4"/><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11.mp4"/><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12.mp4"/><Relationship Id="rId2" Type="http://schemas.openxmlformats.org/officeDocument/2006/relationships/tags" Target="../tags/tag13.xml"/><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media" Target="../media/media13.mp4"/><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6.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4"/><Relationship Id="rId7" Type="http://schemas.microsoft.com/office/2007/relationships/hdphoto" Target="../media/hdphoto1.wdp"/><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notesSlide" Target="../notesSlides/notesSlide2.xml"/><Relationship Id="rId10" Type="http://schemas.openxmlformats.org/officeDocument/2006/relationships/image" Target="../media/image9.jpeg"/><Relationship Id="rId4" Type="http://schemas.openxmlformats.org/officeDocument/2006/relationships/slideLayout" Target="../slideLayouts/slideLayout4.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5.mp4"/><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tags" Target="../tags/tag6.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5.png"/><Relationship Id="rId3" Type="http://schemas.microsoft.com/office/2007/relationships/media" Target="../media/media6.mp4"/><Relationship Id="rId7" Type="http://schemas.microsoft.com/office/2007/relationships/hdphoto" Target="../media/hdphoto1.wdp"/><Relationship Id="rId12" Type="http://schemas.microsoft.com/office/2007/relationships/diagramDrawing" Target="../diagrams/drawing1.xml"/><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notesSlide" Target="../notesSlides/notesSlide5.xml"/><Relationship Id="rId10" Type="http://schemas.openxmlformats.org/officeDocument/2006/relationships/diagramQuickStyle" Target="../diagrams/quickStyle1.xml"/><Relationship Id="rId4" Type="http://schemas.openxmlformats.org/officeDocument/2006/relationships/slideLayout" Target="../slideLayouts/slideLayout4.xml"/><Relationship Id="rId9" Type="http://schemas.openxmlformats.org/officeDocument/2006/relationships/diagramLayout" Target="../diagrams/layout1.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8.mp4"/><Relationship Id="rId2" Type="http://schemas.openxmlformats.org/officeDocument/2006/relationships/tags" Target="../tags/tag9.xml"/><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media" Target="../media/media9.mp4"/><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Kristen Swanson </a:t>
            </a:r>
            <a:br>
              <a:rPr lang="en-US" dirty="0"/>
            </a:br>
            <a:r>
              <a:rPr lang="en-US" dirty="0"/>
              <a:t>The Theory of Caring</a:t>
            </a:r>
            <a:br>
              <a:rPr lang="en-US" dirty="0"/>
            </a:br>
            <a:endParaRPr lang="en-US" dirty="0"/>
          </a:p>
        </p:txBody>
      </p:sp>
      <p:sp>
        <p:nvSpPr>
          <p:cNvPr id="3" name="Subtitle 2"/>
          <p:cNvSpPr>
            <a:spLocks noGrp="1"/>
          </p:cNvSpPr>
          <p:nvPr>
            <p:ph type="subTitle" idx="1"/>
          </p:nvPr>
        </p:nvSpPr>
        <p:spPr/>
        <p:txBody>
          <a:bodyPr>
            <a:normAutofit fontScale="77500" lnSpcReduction="20000"/>
          </a:bodyPr>
          <a:lstStyle/>
          <a:p>
            <a:r>
              <a:rPr lang="en-US" sz="3100" dirty="0"/>
              <a:t>Patricia Marchessault</a:t>
            </a:r>
          </a:p>
          <a:p>
            <a:r>
              <a:rPr lang="en-US" sz="3100" dirty="0"/>
              <a:t>James Madison University</a:t>
            </a:r>
          </a:p>
          <a:p>
            <a:r>
              <a:rPr lang="en-US" sz="3100" dirty="0"/>
              <a:t>Professional Role Transition</a:t>
            </a:r>
          </a:p>
          <a:p>
            <a:endParaRPr lang="en-US" sz="3100" dirty="0"/>
          </a:p>
          <a:p>
            <a:pPr algn="r"/>
            <a:r>
              <a:rPr lang="en-US" dirty="0"/>
              <a:t>-</a:t>
            </a:r>
            <a:r>
              <a:rPr lang="en-US" sz="1300" dirty="0" err="1"/>
              <a:t>Stasuk</a:t>
            </a:r>
            <a:r>
              <a:rPr lang="en-US" sz="1300" dirty="0"/>
              <a:t> J.(2012) </a:t>
            </a:r>
          </a:p>
          <a:p>
            <a:endParaRPr lang="en-US" dirty="0"/>
          </a:p>
          <a:p>
            <a:endParaRPr lang="en-US" dirty="0"/>
          </a:p>
          <a:p>
            <a:endParaRPr lang="en-US" dirty="0"/>
          </a:p>
          <a:p>
            <a:endParaRPr lang="en-US" dirty="0"/>
          </a:p>
        </p:txBody>
      </p:sp>
      <p:pic>
        <p:nvPicPr>
          <p:cNvPr id="10" name="tmp3E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7896" end="38768.9773"/>
                </p14:media>
              </p:ext>
              <p:ext uri="{42D2F446-02D8-4167-A562-619A0277C38B}">
                <p15:isNarration xmlns:p15="http://schemas.microsoft.com/office/powerpoint/2012/main" val="1"/>
              </p:ext>
            </p:extLst>
          </p:nvPr>
        </p:nvPicPr>
        <p:blipFill>
          <a:blip r:embed="rId5"/>
          <a:stretch>
            <a:fillRect/>
          </a:stretch>
        </p:blipFill>
        <p:spPr>
          <a:xfrm>
            <a:off x="11858625" y="101600"/>
            <a:ext cx="228600" cy="228600"/>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16625">
        <p159:morph option="byObject"/>
      </p:transition>
    </mc:Choice>
    <mc:Fallback xmlns="">
      <p:transition spd="slow" advClick="0" advTm="16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p:cNvSpPr/>
          <p:nvPr/>
        </p:nvSpPr>
        <p:spPr>
          <a:xfrm>
            <a:off x="8186647" y="2947388"/>
            <a:ext cx="3622765" cy="338156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p:cNvSpPr/>
          <p:nvPr/>
        </p:nvSpPr>
        <p:spPr>
          <a:xfrm>
            <a:off x="6932612" y="3810000"/>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idx="1"/>
          </p:nvPr>
        </p:nvSpPr>
        <p:spPr>
          <a:xfrm>
            <a:off x="1293813" y="762000"/>
            <a:ext cx="9601200" cy="5410200"/>
          </a:xfrm>
        </p:spPr>
        <p:txBody>
          <a:bodyPr/>
          <a:lstStyle/>
          <a:p>
            <a:pPr marL="274320" lvl="1" indent="0">
              <a:buNone/>
            </a:pPr>
            <a:endParaRPr lang="en-US" dirty="0"/>
          </a:p>
          <a:p>
            <a:pPr marL="274320" lvl="1" indent="0">
              <a:buNone/>
            </a:pPr>
            <a:r>
              <a:rPr lang="en-US" dirty="0"/>
              <a:t>Doing for others as they would do for themselves if possible</a:t>
            </a:r>
          </a:p>
          <a:p>
            <a:pPr marL="274320" lvl="1" indent="0">
              <a:buNone/>
            </a:pPr>
            <a:endParaRPr lang="en-US" dirty="0"/>
          </a:p>
          <a:p>
            <a:pPr marL="274320" lvl="1" indent="0">
              <a:buNone/>
            </a:pPr>
            <a:r>
              <a:rPr lang="en-US" dirty="0"/>
              <a:t>Comforting</a:t>
            </a:r>
          </a:p>
          <a:p>
            <a:pPr marL="274320" lvl="1" indent="0">
              <a:buNone/>
            </a:pPr>
            <a:endParaRPr lang="en-US" dirty="0"/>
          </a:p>
          <a:p>
            <a:pPr marL="274320" lvl="1" indent="0">
              <a:buNone/>
            </a:pPr>
            <a:r>
              <a:rPr lang="en-US" dirty="0"/>
              <a:t>Anticipating</a:t>
            </a:r>
          </a:p>
          <a:p>
            <a:pPr marL="274320" lvl="1" indent="0">
              <a:buNone/>
            </a:pPr>
            <a:endParaRPr lang="en-US" dirty="0"/>
          </a:p>
          <a:p>
            <a:pPr marL="274320" lvl="1" indent="0">
              <a:buNone/>
            </a:pPr>
            <a:r>
              <a:rPr lang="en-US" dirty="0"/>
              <a:t>Performing skillfully</a:t>
            </a:r>
          </a:p>
          <a:p>
            <a:pPr marL="274320" lvl="1" indent="0">
              <a:buNone/>
            </a:pPr>
            <a:endParaRPr lang="en-US" dirty="0"/>
          </a:p>
          <a:p>
            <a:pPr marL="274320" lvl="1" indent="0">
              <a:buNone/>
            </a:pPr>
            <a:r>
              <a:rPr lang="en-US" dirty="0"/>
              <a:t>Protecting</a:t>
            </a:r>
          </a:p>
          <a:p>
            <a:pPr marL="274320" lvl="1" indent="0">
              <a:buNone/>
            </a:pPr>
            <a:endParaRPr lang="en-US" dirty="0"/>
          </a:p>
          <a:p>
            <a:pPr marL="274320" lvl="1" indent="0">
              <a:buNone/>
            </a:pPr>
            <a:r>
              <a:rPr lang="en-US" dirty="0"/>
              <a:t>Preserving dignity</a:t>
            </a:r>
          </a:p>
        </p:txBody>
      </p:sp>
      <p:pic>
        <p:nvPicPr>
          <p:cNvPr id="7" name="tmp3F9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6439"/>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
        <p:nvSpPr>
          <p:cNvPr id="9" name="Oval 8"/>
          <p:cNvSpPr/>
          <p:nvPr/>
        </p:nvSpPr>
        <p:spPr>
          <a:xfrm>
            <a:off x="4494212" y="3810000"/>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Arrow: Right 9"/>
          <p:cNvSpPr/>
          <p:nvPr/>
        </p:nvSpPr>
        <p:spPr>
          <a:xfrm>
            <a:off x="5865812" y="3886200"/>
            <a:ext cx="1447800" cy="1461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4480960" y="4318585"/>
            <a:ext cx="1384852" cy="590931"/>
          </a:xfrm>
          <a:prstGeom prst="rect">
            <a:avLst/>
          </a:prstGeom>
          <a:noFill/>
        </p:spPr>
        <p:txBody>
          <a:bodyPr wrap="square" rtlCol="0">
            <a:spAutoFit/>
          </a:bodyPr>
          <a:lstStyle/>
          <a:p>
            <a:pPr algn="ctr">
              <a:lnSpc>
                <a:spcPct val="90000"/>
              </a:lnSpc>
            </a:pPr>
            <a:r>
              <a:rPr lang="en-US" dirty="0">
                <a:solidFill>
                  <a:schemeClr val="bg1"/>
                </a:solidFill>
              </a:rPr>
              <a:t>Maintaining Belief</a:t>
            </a:r>
          </a:p>
        </p:txBody>
      </p:sp>
      <p:sp>
        <p:nvSpPr>
          <p:cNvPr id="12" name="TextBox 11"/>
          <p:cNvSpPr txBox="1"/>
          <p:nvPr/>
        </p:nvSpPr>
        <p:spPr>
          <a:xfrm>
            <a:off x="5928760" y="4412474"/>
            <a:ext cx="1384852" cy="341632"/>
          </a:xfrm>
          <a:prstGeom prst="rect">
            <a:avLst/>
          </a:prstGeom>
          <a:noFill/>
        </p:spPr>
        <p:txBody>
          <a:bodyPr wrap="square" rtlCol="0">
            <a:spAutoFit/>
          </a:bodyPr>
          <a:lstStyle/>
          <a:p>
            <a:pPr>
              <a:lnSpc>
                <a:spcPct val="90000"/>
              </a:lnSpc>
            </a:pPr>
            <a:r>
              <a:rPr lang="en-US" dirty="0">
                <a:solidFill>
                  <a:schemeClr val="bg1"/>
                </a:solidFill>
              </a:rPr>
              <a:t>Knowing</a:t>
            </a:r>
          </a:p>
        </p:txBody>
      </p:sp>
      <p:sp>
        <p:nvSpPr>
          <p:cNvPr id="15" name="TextBox 14"/>
          <p:cNvSpPr txBox="1"/>
          <p:nvPr/>
        </p:nvSpPr>
        <p:spPr>
          <a:xfrm>
            <a:off x="6975564" y="4318585"/>
            <a:ext cx="1384852" cy="590931"/>
          </a:xfrm>
          <a:prstGeom prst="rect">
            <a:avLst/>
          </a:prstGeom>
          <a:noFill/>
        </p:spPr>
        <p:txBody>
          <a:bodyPr wrap="square" rtlCol="0">
            <a:spAutoFit/>
          </a:bodyPr>
          <a:lstStyle/>
          <a:p>
            <a:pPr algn="ctr">
              <a:lnSpc>
                <a:spcPct val="90000"/>
              </a:lnSpc>
            </a:pPr>
            <a:r>
              <a:rPr lang="en-US" dirty="0">
                <a:solidFill>
                  <a:schemeClr val="bg1"/>
                </a:solidFill>
              </a:rPr>
              <a:t>Being </a:t>
            </a:r>
          </a:p>
          <a:p>
            <a:pPr algn="ctr">
              <a:lnSpc>
                <a:spcPct val="90000"/>
              </a:lnSpc>
            </a:pPr>
            <a:r>
              <a:rPr lang="en-US" dirty="0">
                <a:solidFill>
                  <a:schemeClr val="bg1"/>
                </a:solidFill>
              </a:rPr>
              <a:t>With</a:t>
            </a:r>
          </a:p>
        </p:txBody>
      </p:sp>
      <p:sp>
        <p:nvSpPr>
          <p:cNvPr id="17" name="TextBox 16"/>
          <p:cNvSpPr txBox="1"/>
          <p:nvPr/>
        </p:nvSpPr>
        <p:spPr>
          <a:xfrm>
            <a:off x="8380412" y="4271554"/>
            <a:ext cx="3068386" cy="701731"/>
          </a:xfrm>
          <a:prstGeom prst="rect">
            <a:avLst/>
          </a:prstGeom>
          <a:noFill/>
        </p:spPr>
        <p:txBody>
          <a:bodyPr wrap="square" rtlCol="0">
            <a:spAutoFit/>
          </a:bodyPr>
          <a:lstStyle/>
          <a:p>
            <a:pPr>
              <a:lnSpc>
                <a:spcPct val="90000"/>
              </a:lnSpc>
            </a:pPr>
            <a:r>
              <a:rPr lang="en-US" sz="4400" dirty="0">
                <a:solidFill>
                  <a:schemeClr val="bg1"/>
                </a:solidFill>
              </a:rPr>
              <a:t>Doing For</a:t>
            </a:r>
          </a:p>
        </p:txBody>
      </p:sp>
      <p:sp>
        <p:nvSpPr>
          <p:cNvPr id="19" name="TextBox 18"/>
          <p:cNvSpPr txBox="1"/>
          <p:nvPr/>
        </p:nvSpPr>
        <p:spPr>
          <a:xfrm>
            <a:off x="1674812" y="5791200"/>
            <a:ext cx="2514600" cy="341632"/>
          </a:xfrm>
          <a:prstGeom prst="rect">
            <a:avLst/>
          </a:prstGeom>
          <a:noFill/>
        </p:spPr>
        <p:txBody>
          <a:bodyPr wrap="square" rtlCol="0">
            <a:spAutoFit/>
          </a:bodyPr>
          <a:lstStyle/>
          <a:p>
            <a:pPr>
              <a:lnSpc>
                <a:spcPct val="90000"/>
              </a:lnSpc>
            </a:pPr>
            <a:r>
              <a:rPr lang="en-US" dirty="0"/>
              <a:t>-Andershed, 2009</a:t>
            </a:r>
          </a:p>
        </p:txBody>
      </p:sp>
    </p:spTree>
    <p:extLst>
      <p:ext uri="{BB962C8B-B14F-4D97-AF65-F5344CB8AC3E}">
        <p14:creationId xmlns:p14="http://schemas.microsoft.com/office/powerpoint/2010/main" val="844990341"/>
      </p:ext>
    </p:extLst>
  </p:cSld>
  <p:clrMapOvr>
    <a:masterClrMapping/>
  </p:clrMapOvr>
  <mc:AlternateContent xmlns:mc="http://schemas.openxmlformats.org/markup-compatibility/2006">
    <mc:Choice xmlns:p14="http://schemas.microsoft.com/office/powerpoint/2010/main" Requires="p14">
      <p:transition spd="med" p14:dur="700" advTm="40243">
        <p:fade/>
      </p:transition>
    </mc:Choice>
    <mc:Fallback>
      <p:transition spd="med" advTm="40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3" y="101600"/>
            <a:ext cx="9601200" cy="6070600"/>
          </a:xfrm>
        </p:spPr>
        <p:txBody>
          <a:bodyPr/>
          <a:lstStyle/>
          <a:p>
            <a:pPr marL="274320" lvl="1" indent="0">
              <a:buNone/>
            </a:pPr>
            <a:endParaRPr lang="en-US" dirty="0"/>
          </a:p>
          <a:p>
            <a:pPr marL="274320" lvl="1" indent="0">
              <a:buNone/>
            </a:pPr>
            <a:r>
              <a:rPr lang="en-US" dirty="0"/>
              <a:t>-Facilitating the others passage through life transitions and unfamiliar events</a:t>
            </a:r>
          </a:p>
          <a:p>
            <a:pPr marL="274320" lvl="1" indent="0">
              <a:buNone/>
            </a:pPr>
            <a:endParaRPr lang="en-US" dirty="0"/>
          </a:p>
          <a:p>
            <a:pPr marL="274320" lvl="1" indent="0">
              <a:buNone/>
            </a:pPr>
            <a:r>
              <a:rPr lang="en-US" dirty="0"/>
              <a:t>-Informing</a:t>
            </a:r>
          </a:p>
          <a:p>
            <a:pPr marL="274320" lvl="1" indent="0">
              <a:buNone/>
            </a:pPr>
            <a:endParaRPr lang="en-US" dirty="0"/>
          </a:p>
          <a:p>
            <a:pPr marL="274320" lvl="1" indent="0">
              <a:buNone/>
            </a:pPr>
            <a:r>
              <a:rPr lang="en-US" dirty="0"/>
              <a:t>-Explaining and supporting</a:t>
            </a:r>
          </a:p>
          <a:p>
            <a:pPr marL="274320" lvl="1" indent="0">
              <a:buNone/>
            </a:pPr>
            <a:endParaRPr lang="en-US" dirty="0"/>
          </a:p>
          <a:p>
            <a:pPr marL="274320" lvl="1" indent="0">
              <a:buNone/>
            </a:pPr>
            <a:r>
              <a:rPr lang="en-US" dirty="0"/>
              <a:t>-Allowing, focusing, generating alternatives</a:t>
            </a:r>
          </a:p>
          <a:p>
            <a:pPr marL="274320" lvl="1" indent="0">
              <a:buNone/>
            </a:pPr>
            <a:endParaRPr lang="en-US" dirty="0"/>
          </a:p>
          <a:p>
            <a:pPr marL="274320" lvl="1" indent="0">
              <a:buNone/>
            </a:pPr>
            <a:r>
              <a:rPr lang="en-US" dirty="0"/>
              <a:t>- Validating and giving feedback</a:t>
            </a:r>
          </a:p>
          <a:p>
            <a:pPr marL="274320" lvl="1" indent="0">
              <a:buNone/>
            </a:pPr>
            <a:endParaRPr lang="en-US" dirty="0"/>
          </a:p>
          <a:p>
            <a:pPr marL="274320" lvl="1" indent="0">
              <a:buNone/>
            </a:pPr>
            <a:endParaRPr lang="en-US" dirty="0"/>
          </a:p>
        </p:txBody>
      </p:sp>
      <p:pic>
        <p:nvPicPr>
          <p:cNvPr id="4" name="tmp2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4.034"/>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
        <p:nvSpPr>
          <p:cNvPr id="7" name="Oval 6"/>
          <p:cNvSpPr/>
          <p:nvPr/>
        </p:nvSpPr>
        <p:spPr>
          <a:xfrm>
            <a:off x="4113212" y="3819669"/>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Oval 8"/>
          <p:cNvSpPr/>
          <p:nvPr/>
        </p:nvSpPr>
        <p:spPr>
          <a:xfrm>
            <a:off x="1674812" y="3819669"/>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Arrow: Right 9"/>
          <p:cNvSpPr/>
          <p:nvPr/>
        </p:nvSpPr>
        <p:spPr>
          <a:xfrm>
            <a:off x="3046412" y="3895869"/>
            <a:ext cx="1447800" cy="1461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1661560" y="4328254"/>
            <a:ext cx="1384852" cy="590931"/>
          </a:xfrm>
          <a:prstGeom prst="rect">
            <a:avLst/>
          </a:prstGeom>
          <a:noFill/>
        </p:spPr>
        <p:txBody>
          <a:bodyPr wrap="square" rtlCol="0">
            <a:spAutoFit/>
          </a:bodyPr>
          <a:lstStyle/>
          <a:p>
            <a:pPr algn="ctr">
              <a:lnSpc>
                <a:spcPct val="90000"/>
              </a:lnSpc>
            </a:pPr>
            <a:r>
              <a:rPr lang="en-US" dirty="0">
                <a:solidFill>
                  <a:schemeClr val="bg1"/>
                </a:solidFill>
              </a:rPr>
              <a:t>Maintaining Belief</a:t>
            </a:r>
          </a:p>
        </p:txBody>
      </p:sp>
      <p:sp>
        <p:nvSpPr>
          <p:cNvPr id="12" name="TextBox 11"/>
          <p:cNvSpPr txBox="1"/>
          <p:nvPr/>
        </p:nvSpPr>
        <p:spPr>
          <a:xfrm>
            <a:off x="3109360" y="4422143"/>
            <a:ext cx="1384852" cy="341632"/>
          </a:xfrm>
          <a:prstGeom prst="rect">
            <a:avLst/>
          </a:prstGeom>
          <a:noFill/>
        </p:spPr>
        <p:txBody>
          <a:bodyPr wrap="square" rtlCol="0">
            <a:spAutoFit/>
          </a:bodyPr>
          <a:lstStyle/>
          <a:p>
            <a:pPr>
              <a:lnSpc>
                <a:spcPct val="90000"/>
              </a:lnSpc>
            </a:pPr>
            <a:r>
              <a:rPr lang="en-US" dirty="0">
                <a:solidFill>
                  <a:schemeClr val="bg1"/>
                </a:solidFill>
              </a:rPr>
              <a:t>Knowing</a:t>
            </a:r>
          </a:p>
        </p:txBody>
      </p:sp>
      <p:sp>
        <p:nvSpPr>
          <p:cNvPr id="13" name="TextBox 12"/>
          <p:cNvSpPr txBox="1"/>
          <p:nvPr/>
        </p:nvSpPr>
        <p:spPr>
          <a:xfrm>
            <a:off x="4156164" y="4328254"/>
            <a:ext cx="1384852" cy="590931"/>
          </a:xfrm>
          <a:prstGeom prst="rect">
            <a:avLst/>
          </a:prstGeom>
          <a:noFill/>
        </p:spPr>
        <p:txBody>
          <a:bodyPr wrap="square" rtlCol="0">
            <a:spAutoFit/>
          </a:bodyPr>
          <a:lstStyle/>
          <a:p>
            <a:pPr algn="ctr">
              <a:lnSpc>
                <a:spcPct val="90000"/>
              </a:lnSpc>
            </a:pPr>
            <a:r>
              <a:rPr lang="en-US" dirty="0">
                <a:solidFill>
                  <a:schemeClr val="bg1"/>
                </a:solidFill>
              </a:rPr>
              <a:t>Being </a:t>
            </a:r>
          </a:p>
          <a:p>
            <a:pPr algn="ctr">
              <a:lnSpc>
                <a:spcPct val="90000"/>
              </a:lnSpc>
            </a:pPr>
            <a:r>
              <a:rPr lang="en-US" dirty="0">
                <a:solidFill>
                  <a:schemeClr val="bg1"/>
                </a:solidFill>
              </a:rPr>
              <a:t>With</a:t>
            </a:r>
          </a:p>
        </p:txBody>
      </p:sp>
      <p:sp>
        <p:nvSpPr>
          <p:cNvPr id="15" name="Arrow: Right 14"/>
          <p:cNvSpPr/>
          <p:nvPr/>
        </p:nvSpPr>
        <p:spPr>
          <a:xfrm>
            <a:off x="5484812" y="3889243"/>
            <a:ext cx="2891836" cy="1461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p:cNvSpPr txBox="1"/>
          <p:nvPr/>
        </p:nvSpPr>
        <p:spPr>
          <a:xfrm>
            <a:off x="5561012" y="4455579"/>
            <a:ext cx="1384852" cy="341632"/>
          </a:xfrm>
          <a:prstGeom prst="rect">
            <a:avLst/>
          </a:prstGeom>
          <a:noFill/>
        </p:spPr>
        <p:txBody>
          <a:bodyPr wrap="square" rtlCol="0">
            <a:spAutoFit/>
          </a:bodyPr>
          <a:lstStyle/>
          <a:p>
            <a:pPr>
              <a:lnSpc>
                <a:spcPct val="90000"/>
              </a:lnSpc>
            </a:pPr>
            <a:r>
              <a:rPr lang="en-US" dirty="0">
                <a:solidFill>
                  <a:schemeClr val="bg1"/>
                </a:solidFill>
              </a:rPr>
              <a:t>Doing For</a:t>
            </a:r>
          </a:p>
        </p:txBody>
      </p:sp>
      <p:sp>
        <p:nvSpPr>
          <p:cNvPr id="19" name="Partial Circle 18"/>
          <p:cNvSpPr/>
          <p:nvPr/>
        </p:nvSpPr>
        <p:spPr>
          <a:xfrm rot="7823118">
            <a:off x="7207665" y="1875252"/>
            <a:ext cx="5435414" cy="5435414"/>
          </a:xfrm>
          <a:prstGeom prst="pie">
            <a:avLst>
              <a:gd name="adj1" fmla="val 0"/>
              <a:gd name="adj2" fmla="val 543767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1" name="TextBox 20"/>
          <p:cNvSpPr txBox="1"/>
          <p:nvPr/>
        </p:nvSpPr>
        <p:spPr>
          <a:xfrm>
            <a:off x="7141118" y="4316338"/>
            <a:ext cx="2458494" cy="646331"/>
          </a:xfrm>
          <a:prstGeom prst="rect">
            <a:avLst/>
          </a:prstGeom>
          <a:noFill/>
        </p:spPr>
        <p:txBody>
          <a:bodyPr wrap="square" rtlCol="0">
            <a:spAutoFit/>
          </a:bodyPr>
          <a:lstStyle/>
          <a:p>
            <a:pPr algn="ctr">
              <a:lnSpc>
                <a:spcPct val="90000"/>
              </a:lnSpc>
            </a:pPr>
            <a:r>
              <a:rPr lang="en-US" sz="4000" dirty="0">
                <a:solidFill>
                  <a:schemeClr val="bg1"/>
                </a:solidFill>
              </a:rPr>
              <a:t>Enabling</a:t>
            </a:r>
          </a:p>
        </p:txBody>
      </p:sp>
      <p:sp>
        <p:nvSpPr>
          <p:cNvPr id="22" name="TextBox 21"/>
          <p:cNvSpPr txBox="1"/>
          <p:nvPr/>
        </p:nvSpPr>
        <p:spPr>
          <a:xfrm>
            <a:off x="1661560" y="6248400"/>
            <a:ext cx="1918252" cy="341632"/>
          </a:xfrm>
          <a:prstGeom prst="rect">
            <a:avLst/>
          </a:prstGeom>
          <a:noFill/>
        </p:spPr>
        <p:txBody>
          <a:bodyPr wrap="square" rtlCol="0">
            <a:spAutoFit/>
          </a:bodyPr>
          <a:lstStyle/>
          <a:p>
            <a:pPr>
              <a:lnSpc>
                <a:spcPct val="90000"/>
              </a:lnSpc>
            </a:pPr>
            <a:r>
              <a:rPr lang="en-US" dirty="0"/>
              <a:t>-</a:t>
            </a:r>
            <a:r>
              <a:rPr lang="en-US" sz="1600" dirty="0"/>
              <a:t>Andershed, 2009</a:t>
            </a:r>
          </a:p>
        </p:txBody>
      </p:sp>
    </p:spTree>
    <p:extLst>
      <p:ext uri="{BB962C8B-B14F-4D97-AF65-F5344CB8AC3E}">
        <p14:creationId xmlns:p14="http://schemas.microsoft.com/office/powerpoint/2010/main" val="4127871391"/>
      </p:ext>
    </p:extLst>
  </p:cSld>
  <p:clrMapOvr>
    <a:masterClrMapping/>
  </p:clrMapOvr>
  <mc:AlternateContent xmlns:mc="http://schemas.openxmlformats.org/markup-compatibility/2006">
    <mc:Choice xmlns:p14="http://schemas.microsoft.com/office/powerpoint/2010/main" Requires="p14">
      <p:transition spd="med" p14:dur="700" advTm="46721">
        <p:fade/>
      </p:transition>
    </mc:Choice>
    <mc:Fallback>
      <p:transition spd="med" advTm="46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6410" y="2600469"/>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val 4"/>
          <p:cNvSpPr/>
          <p:nvPr/>
        </p:nvSpPr>
        <p:spPr>
          <a:xfrm>
            <a:off x="608010" y="2600469"/>
            <a:ext cx="1447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Arrow: Right 5"/>
          <p:cNvSpPr/>
          <p:nvPr/>
        </p:nvSpPr>
        <p:spPr>
          <a:xfrm>
            <a:off x="1979610" y="2676669"/>
            <a:ext cx="1447800" cy="1461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594758" y="3109054"/>
            <a:ext cx="1384852" cy="590931"/>
          </a:xfrm>
          <a:prstGeom prst="rect">
            <a:avLst/>
          </a:prstGeom>
          <a:noFill/>
        </p:spPr>
        <p:txBody>
          <a:bodyPr wrap="square" rtlCol="0">
            <a:spAutoFit/>
          </a:bodyPr>
          <a:lstStyle/>
          <a:p>
            <a:pPr algn="ctr">
              <a:lnSpc>
                <a:spcPct val="90000"/>
              </a:lnSpc>
            </a:pPr>
            <a:r>
              <a:rPr lang="en-US" dirty="0">
                <a:solidFill>
                  <a:schemeClr val="bg1"/>
                </a:solidFill>
              </a:rPr>
              <a:t>Maintaining Belief</a:t>
            </a:r>
          </a:p>
        </p:txBody>
      </p:sp>
      <p:sp>
        <p:nvSpPr>
          <p:cNvPr id="8" name="TextBox 7"/>
          <p:cNvSpPr txBox="1"/>
          <p:nvPr/>
        </p:nvSpPr>
        <p:spPr>
          <a:xfrm>
            <a:off x="2042558" y="3202943"/>
            <a:ext cx="1384852" cy="341632"/>
          </a:xfrm>
          <a:prstGeom prst="rect">
            <a:avLst/>
          </a:prstGeom>
          <a:noFill/>
        </p:spPr>
        <p:txBody>
          <a:bodyPr wrap="square" rtlCol="0">
            <a:spAutoFit/>
          </a:bodyPr>
          <a:lstStyle/>
          <a:p>
            <a:pPr>
              <a:lnSpc>
                <a:spcPct val="90000"/>
              </a:lnSpc>
            </a:pPr>
            <a:r>
              <a:rPr lang="en-US" dirty="0">
                <a:solidFill>
                  <a:schemeClr val="bg1"/>
                </a:solidFill>
              </a:rPr>
              <a:t>Knowing</a:t>
            </a:r>
          </a:p>
        </p:txBody>
      </p:sp>
      <p:sp>
        <p:nvSpPr>
          <p:cNvPr id="9" name="TextBox 8"/>
          <p:cNvSpPr txBox="1"/>
          <p:nvPr/>
        </p:nvSpPr>
        <p:spPr>
          <a:xfrm>
            <a:off x="3089362" y="3109054"/>
            <a:ext cx="1384852" cy="590931"/>
          </a:xfrm>
          <a:prstGeom prst="rect">
            <a:avLst/>
          </a:prstGeom>
          <a:noFill/>
        </p:spPr>
        <p:txBody>
          <a:bodyPr wrap="square" rtlCol="0">
            <a:spAutoFit/>
          </a:bodyPr>
          <a:lstStyle/>
          <a:p>
            <a:pPr algn="ctr">
              <a:lnSpc>
                <a:spcPct val="90000"/>
              </a:lnSpc>
            </a:pPr>
            <a:r>
              <a:rPr lang="en-US" dirty="0">
                <a:solidFill>
                  <a:schemeClr val="bg1"/>
                </a:solidFill>
              </a:rPr>
              <a:t>Being </a:t>
            </a:r>
          </a:p>
          <a:p>
            <a:pPr algn="ctr">
              <a:lnSpc>
                <a:spcPct val="90000"/>
              </a:lnSpc>
            </a:pPr>
            <a:r>
              <a:rPr lang="en-US" dirty="0">
                <a:solidFill>
                  <a:schemeClr val="bg1"/>
                </a:solidFill>
              </a:rPr>
              <a:t>With</a:t>
            </a:r>
          </a:p>
        </p:txBody>
      </p:sp>
      <p:sp>
        <p:nvSpPr>
          <p:cNvPr id="10" name="Arrow: Right 9"/>
          <p:cNvSpPr/>
          <p:nvPr/>
        </p:nvSpPr>
        <p:spPr>
          <a:xfrm>
            <a:off x="4418010" y="2670043"/>
            <a:ext cx="2514602" cy="1461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4494210" y="3236379"/>
            <a:ext cx="1384852" cy="341632"/>
          </a:xfrm>
          <a:prstGeom prst="rect">
            <a:avLst/>
          </a:prstGeom>
          <a:noFill/>
        </p:spPr>
        <p:txBody>
          <a:bodyPr wrap="square" rtlCol="0">
            <a:spAutoFit/>
          </a:bodyPr>
          <a:lstStyle/>
          <a:p>
            <a:pPr>
              <a:lnSpc>
                <a:spcPct val="90000"/>
              </a:lnSpc>
            </a:pPr>
            <a:r>
              <a:rPr lang="en-US" dirty="0">
                <a:solidFill>
                  <a:schemeClr val="bg1"/>
                </a:solidFill>
              </a:rPr>
              <a:t>Doing For</a:t>
            </a:r>
          </a:p>
        </p:txBody>
      </p:sp>
      <p:sp>
        <p:nvSpPr>
          <p:cNvPr id="12" name="Partial Circle 11"/>
          <p:cNvSpPr/>
          <p:nvPr/>
        </p:nvSpPr>
        <p:spPr>
          <a:xfrm rot="7823118">
            <a:off x="5931573" y="1845944"/>
            <a:ext cx="3055630" cy="3055630"/>
          </a:xfrm>
          <a:prstGeom prst="pie">
            <a:avLst>
              <a:gd name="adj1" fmla="val 0"/>
              <a:gd name="adj2" fmla="val 5437673"/>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3" name="TextBox 12"/>
          <p:cNvSpPr txBox="1"/>
          <p:nvPr/>
        </p:nvSpPr>
        <p:spPr>
          <a:xfrm>
            <a:off x="5332412" y="3239768"/>
            <a:ext cx="2458494" cy="341632"/>
          </a:xfrm>
          <a:prstGeom prst="rect">
            <a:avLst/>
          </a:prstGeom>
          <a:noFill/>
        </p:spPr>
        <p:txBody>
          <a:bodyPr wrap="square" rtlCol="0">
            <a:spAutoFit/>
          </a:bodyPr>
          <a:lstStyle/>
          <a:p>
            <a:pPr algn="ctr">
              <a:lnSpc>
                <a:spcPct val="90000"/>
              </a:lnSpc>
            </a:pPr>
            <a:r>
              <a:rPr lang="en-US" dirty="0">
                <a:solidFill>
                  <a:schemeClr val="bg1"/>
                </a:solidFill>
              </a:rPr>
              <a:t>Enabling</a:t>
            </a:r>
          </a:p>
        </p:txBody>
      </p:sp>
      <p:sp>
        <p:nvSpPr>
          <p:cNvPr id="14" name="Sun 13"/>
          <p:cNvSpPr/>
          <p:nvPr/>
        </p:nvSpPr>
        <p:spPr>
          <a:xfrm>
            <a:off x="7631047" y="1425201"/>
            <a:ext cx="3963987" cy="3963987"/>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p:cNvSpPr txBox="1"/>
          <p:nvPr/>
        </p:nvSpPr>
        <p:spPr>
          <a:xfrm>
            <a:off x="8360318" y="2971800"/>
            <a:ext cx="2458494" cy="867930"/>
          </a:xfrm>
          <a:prstGeom prst="rect">
            <a:avLst/>
          </a:prstGeom>
          <a:noFill/>
        </p:spPr>
        <p:txBody>
          <a:bodyPr wrap="square" rtlCol="0">
            <a:spAutoFit/>
          </a:bodyPr>
          <a:lstStyle/>
          <a:p>
            <a:pPr algn="ctr">
              <a:lnSpc>
                <a:spcPct val="90000"/>
              </a:lnSpc>
            </a:pPr>
            <a:r>
              <a:rPr lang="en-US" sz="2800" dirty="0">
                <a:solidFill>
                  <a:schemeClr val="tx2"/>
                </a:solidFill>
              </a:rPr>
              <a:t>Client </a:t>
            </a:r>
          </a:p>
          <a:p>
            <a:pPr algn="ctr">
              <a:lnSpc>
                <a:spcPct val="90000"/>
              </a:lnSpc>
            </a:pPr>
            <a:r>
              <a:rPr lang="en-US" sz="2800" dirty="0">
                <a:solidFill>
                  <a:schemeClr val="tx2"/>
                </a:solidFill>
              </a:rPr>
              <a:t>Well-Being</a:t>
            </a:r>
          </a:p>
        </p:txBody>
      </p:sp>
      <p:sp>
        <p:nvSpPr>
          <p:cNvPr id="26" name="TextBox 25"/>
          <p:cNvSpPr txBox="1"/>
          <p:nvPr/>
        </p:nvSpPr>
        <p:spPr>
          <a:xfrm>
            <a:off x="760412" y="5638800"/>
            <a:ext cx="4724400" cy="341632"/>
          </a:xfrm>
          <a:prstGeom prst="rect">
            <a:avLst/>
          </a:prstGeom>
          <a:noFill/>
        </p:spPr>
        <p:txBody>
          <a:bodyPr wrap="square" rtlCol="0">
            <a:spAutoFit/>
          </a:bodyPr>
          <a:lstStyle/>
          <a:p>
            <a:pPr>
              <a:lnSpc>
                <a:spcPct val="90000"/>
              </a:lnSpc>
            </a:pPr>
            <a:r>
              <a:rPr lang="en-US" dirty="0"/>
              <a:t>-Swanson,(1993)</a:t>
            </a:r>
          </a:p>
        </p:txBody>
      </p:sp>
      <p:pic>
        <p:nvPicPr>
          <p:cNvPr id="29" name="tmpBE7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9863"/>
                </p14:media>
              </p:ext>
              <p:ext uri="{42D2F446-02D8-4167-A562-619A0277C38B}">
                <p15:isNarration xmlns:p15="http://schemas.microsoft.com/office/powerpoint/2012/main" val="1"/>
              </p:ext>
            </p:extLst>
          </p:nvPr>
        </p:nvPicPr>
        <p:blipFill>
          <a:blip r:embed="rId5"/>
          <a:stretch>
            <a:fillRect/>
          </a:stretch>
        </p:blipFill>
        <p:spPr>
          <a:xfrm>
            <a:off x="11858625" y="101600"/>
            <a:ext cx="228600" cy="228600"/>
          </a:xfrm>
          <a:prstGeom prst="rect">
            <a:avLst/>
          </a:prstGeom>
        </p:spPr>
      </p:pic>
    </p:spTree>
    <p:extLst>
      <p:ext uri="{BB962C8B-B14F-4D97-AF65-F5344CB8AC3E}">
        <p14:creationId xmlns:p14="http://schemas.microsoft.com/office/powerpoint/2010/main" val="3372775784"/>
      </p:ext>
    </p:extLst>
  </p:cSld>
  <p:clrMapOvr>
    <a:masterClrMapping/>
  </p:clrMapOvr>
  <mc:AlternateContent xmlns:mc="http://schemas.openxmlformats.org/markup-compatibility/2006">
    <mc:Choice xmlns:p14="http://schemas.microsoft.com/office/powerpoint/2010/main" Requires="p14">
      <p:transition spd="med" p14:dur="700" advTm="34916">
        <p:fade/>
      </p:transition>
    </mc:Choice>
    <mc:Fallback>
      <p:transition spd="med" advTm="349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412" y="533401"/>
            <a:ext cx="10363200" cy="6546407"/>
          </a:xfrm>
          <a:prstGeom prst="rect">
            <a:avLst/>
          </a:prstGeom>
          <a:noFill/>
        </p:spPr>
        <p:txBody>
          <a:bodyPr wrap="square" rtlCol="0">
            <a:spAutoFit/>
          </a:bodyPr>
          <a:lstStyle/>
          <a:p>
            <a:pPr>
              <a:lnSpc>
                <a:spcPct val="90000"/>
              </a:lnSpc>
            </a:pPr>
            <a:r>
              <a:rPr lang="en-US" sz="4000" dirty="0"/>
              <a:t>Relevance  to practice</a:t>
            </a:r>
          </a:p>
          <a:p>
            <a:pPr>
              <a:lnSpc>
                <a:spcPct val="90000"/>
              </a:lnSpc>
            </a:pPr>
            <a:r>
              <a:rPr lang="en-US" sz="4000" dirty="0"/>
              <a:t>	</a:t>
            </a:r>
            <a:r>
              <a:rPr lang="en-US" sz="2400" dirty="0"/>
              <a:t>Used in all settings and situations in nursing</a:t>
            </a:r>
          </a:p>
          <a:p>
            <a:pPr>
              <a:lnSpc>
                <a:spcPct val="90000"/>
              </a:lnSpc>
            </a:pPr>
            <a:endParaRPr lang="en-US" sz="2400" dirty="0"/>
          </a:p>
          <a:p>
            <a:pPr>
              <a:lnSpc>
                <a:spcPct val="90000"/>
              </a:lnSpc>
            </a:pPr>
            <a:r>
              <a:rPr lang="en-US" sz="2400" dirty="0"/>
              <a:t>	Improved quality of outcomes</a:t>
            </a:r>
          </a:p>
          <a:p>
            <a:pPr>
              <a:lnSpc>
                <a:spcPct val="90000"/>
              </a:lnSpc>
            </a:pPr>
            <a:endParaRPr lang="en-US" sz="2400" dirty="0"/>
          </a:p>
          <a:p>
            <a:pPr>
              <a:lnSpc>
                <a:spcPct val="90000"/>
              </a:lnSpc>
            </a:pPr>
            <a:r>
              <a:rPr lang="en-US" sz="2400" dirty="0"/>
              <a:t>	Enhanced competence of nurses</a:t>
            </a:r>
          </a:p>
          <a:p>
            <a:pPr>
              <a:lnSpc>
                <a:spcPct val="90000"/>
              </a:lnSpc>
            </a:pPr>
            <a:endParaRPr lang="en-US" sz="2400" dirty="0"/>
          </a:p>
          <a:p>
            <a:pPr>
              <a:lnSpc>
                <a:spcPct val="90000"/>
              </a:lnSpc>
            </a:pPr>
            <a:r>
              <a:rPr lang="en-US" sz="2400" dirty="0"/>
              <a:t>	Nurse Satisfaction</a:t>
            </a:r>
          </a:p>
          <a:p>
            <a:pPr>
              <a:lnSpc>
                <a:spcPct val="90000"/>
              </a:lnSpc>
            </a:pPr>
            <a:endParaRPr lang="en-US" sz="2400" dirty="0"/>
          </a:p>
          <a:p>
            <a:pPr>
              <a:lnSpc>
                <a:spcPct val="90000"/>
              </a:lnSpc>
            </a:pPr>
            <a:r>
              <a:rPr lang="en-US" sz="2400" dirty="0"/>
              <a:t>	Research</a:t>
            </a:r>
          </a:p>
          <a:p>
            <a:pPr>
              <a:lnSpc>
                <a:spcPct val="90000"/>
              </a:lnSpc>
            </a:pPr>
            <a:endParaRPr lang="en-US" sz="2400" dirty="0"/>
          </a:p>
          <a:p>
            <a:pPr>
              <a:lnSpc>
                <a:spcPct val="90000"/>
              </a:lnSpc>
            </a:pPr>
            <a:r>
              <a:rPr lang="en-US" sz="2400" dirty="0"/>
              <a:t>	Education</a:t>
            </a:r>
          </a:p>
          <a:p>
            <a:pPr>
              <a:lnSpc>
                <a:spcPct val="90000"/>
              </a:lnSpc>
            </a:pPr>
            <a:endParaRPr lang="en-US" sz="2400" dirty="0"/>
          </a:p>
          <a:p>
            <a:pPr>
              <a:lnSpc>
                <a:spcPct val="90000"/>
              </a:lnSpc>
            </a:pPr>
            <a:r>
              <a:rPr lang="en-US" sz="2400" dirty="0"/>
              <a:t>-Chinn &amp; Kramer(2008)</a:t>
            </a:r>
          </a:p>
          <a:p>
            <a:pPr>
              <a:lnSpc>
                <a:spcPct val="90000"/>
              </a:lnSpc>
            </a:pPr>
            <a:endParaRPr lang="en-US" sz="4000" dirty="0"/>
          </a:p>
          <a:p>
            <a:pPr>
              <a:lnSpc>
                <a:spcPct val="90000"/>
              </a:lnSpc>
            </a:pPr>
            <a:r>
              <a:rPr lang="en-US" sz="4000" dirty="0"/>
              <a:t>	</a:t>
            </a:r>
            <a:endParaRPr lang="en-US" dirty="0"/>
          </a:p>
          <a:p>
            <a:pPr>
              <a:lnSpc>
                <a:spcPct val="90000"/>
              </a:lnSpc>
            </a:pPr>
            <a:r>
              <a:rPr lang="en-US" dirty="0"/>
              <a:t>	</a:t>
            </a:r>
          </a:p>
        </p:txBody>
      </p:sp>
      <p:pic>
        <p:nvPicPr>
          <p:cNvPr id="7" name="tmp24F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609.6417"/>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Tree>
    <p:extLst>
      <p:ext uri="{BB962C8B-B14F-4D97-AF65-F5344CB8AC3E}">
        <p14:creationId xmlns:p14="http://schemas.microsoft.com/office/powerpoint/2010/main" val="2010391934"/>
      </p:ext>
    </p:extLst>
  </p:cSld>
  <p:clrMapOvr>
    <a:masterClrMapping/>
  </p:clrMapOvr>
  <mc:AlternateContent xmlns:mc="http://schemas.openxmlformats.org/markup-compatibility/2006">
    <mc:Choice xmlns:p14="http://schemas.microsoft.com/office/powerpoint/2010/main" Requires="p14">
      <p:transition spd="med" p14:dur="700" advClick="0" advTm="60076">
        <p:fade/>
      </p:transition>
    </mc:Choice>
    <mc:Fallback>
      <p:transition spd="med" advClick="0" advTm="60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012" y="381000"/>
            <a:ext cx="9677400" cy="10258193"/>
          </a:xfrm>
          <a:prstGeom prst="rect">
            <a:avLst/>
          </a:prstGeom>
          <a:noFill/>
        </p:spPr>
        <p:txBody>
          <a:bodyPr wrap="square" rtlCol="0">
            <a:spAutoFit/>
          </a:bodyPr>
          <a:lstStyle/>
          <a:p>
            <a:pPr>
              <a:lnSpc>
                <a:spcPct val="90000"/>
              </a:lnSpc>
            </a:pPr>
            <a:r>
              <a:rPr lang="en-US" dirty="0"/>
              <a:t>References</a:t>
            </a:r>
          </a:p>
          <a:p>
            <a:pPr>
              <a:lnSpc>
                <a:spcPct val="90000"/>
              </a:lnSpc>
            </a:pPr>
            <a:endParaRPr lang="en-US" dirty="0"/>
          </a:p>
          <a:p>
            <a:pPr>
              <a:lnSpc>
                <a:spcPct val="90000"/>
              </a:lnSpc>
            </a:pPr>
            <a:r>
              <a:rPr lang="en-US" sz="2000" dirty="0"/>
              <a:t>Andershed, B., &amp; Olsson, K. (2009). Review of research related to Kristen 	Swanson's middle-range theory of caring. </a:t>
            </a:r>
            <a:r>
              <a:rPr lang="en-US" sz="2000" i="1" dirty="0"/>
              <a:t>Scandinavian Journal Of Caring 	Sciences</a:t>
            </a:r>
            <a:r>
              <a:rPr lang="en-US" sz="2000" dirty="0"/>
              <a:t>,</a:t>
            </a:r>
            <a:r>
              <a:rPr lang="en-US" sz="2000" i="1" dirty="0"/>
              <a:t>23</a:t>
            </a:r>
            <a:r>
              <a:rPr lang="en-US" sz="2000" dirty="0"/>
              <a:t>(3), 598-610. doi: 10.111/j.1471-6712.2008.00647.x</a:t>
            </a:r>
          </a:p>
          <a:p>
            <a:pPr>
              <a:lnSpc>
                <a:spcPct val="90000"/>
              </a:lnSpc>
            </a:pPr>
            <a:endParaRPr lang="en-US" sz="2000" dirty="0"/>
          </a:p>
          <a:p>
            <a:pPr>
              <a:lnSpc>
                <a:spcPct val="90000"/>
              </a:lnSpc>
            </a:pPr>
            <a:r>
              <a:rPr lang="en-US" sz="2000" dirty="0"/>
              <a:t>Chin, P.L. &amp; Kramer, M.K. (2008</a:t>
            </a:r>
            <a:r>
              <a:rPr lang="en-US" sz="2000" i="1" dirty="0"/>
              <a:t>) Integrated theory and knowledge development in 	nursing </a:t>
            </a:r>
            <a:r>
              <a:rPr lang="en-US" sz="2000" dirty="0"/>
              <a:t>(7</a:t>
            </a:r>
            <a:r>
              <a:rPr lang="en-US" sz="2000" baseline="30000" dirty="0"/>
              <a:t>th</a:t>
            </a:r>
            <a:r>
              <a:rPr lang="en-US" sz="2000" dirty="0"/>
              <a:t> ed.) St. Louis, MO: Mosby </a:t>
            </a:r>
          </a:p>
          <a:p>
            <a:pPr>
              <a:lnSpc>
                <a:spcPct val="90000"/>
              </a:lnSpc>
            </a:pPr>
            <a:endParaRPr lang="en-US" sz="2000" dirty="0"/>
          </a:p>
          <a:p>
            <a:pPr>
              <a:lnSpc>
                <a:spcPct val="90000"/>
              </a:lnSpc>
            </a:pPr>
            <a:r>
              <a:rPr lang="en-US" sz="2000" dirty="0"/>
              <a:t>Swanson, K.M.(1993)Nursing as informed caring for the well-being of others. 	</a:t>
            </a:r>
            <a:r>
              <a:rPr lang="en-US" sz="2000" i="1" dirty="0"/>
              <a:t>Journal 	of Nursing Scholarship 25</a:t>
            </a:r>
            <a:r>
              <a:rPr lang="en-US" sz="2000" dirty="0"/>
              <a:t>(4) pp 352-357</a:t>
            </a:r>
          </a:p>
          <a:p>
            <a:pPr>
              <a:lnSpc>
                <a:spcPct val="90000"/>
              </a:lnSpc>
            </a:pPr>
            <a:endParaRPr lang="en-US" sz="2000" dirty="0"/>
          </a:p>
          <a:p>
            <a:pPr>
              <a:lnSpc>
                <a:spcPct val="90000"/>
              </a:lnSpc>
            </a:pPr>
            <a:r>
              <a:rPr lang="en-US" sz="2000" dirty="0" err="1"/>
              <a:t>Stasuk</a:t>
            </a:r>
            <a:r>
              <a:rPr lang="en-US" sz="2000" dirty="0"/>
              <a:t>, J.( 2012,02,26) Theory of Caring (Video file) Retrieved from 	https://www.youtube.com/watch?v=GtWr3kiMAY8 </a:t>
            </a:r>
          </a:p>
          <a:p>
            <a:pPr>
              <a:lnSpc>
                <a:spcPct val="90000"/>
              </a:lnSpc>
            </a:pPr>
            <a:endParaRPr lang="en-US" sz="2000" dirty="0"/>
          </a:p>
          <a:p>
            <a:pPr>
              <a:lnSpc>
                <a:spcPct val="90000"/>
              </a:lnSpc>
            </a:pPr>
            <a:r>
              <a:rPr lang="en-US" sz="2000" dirty="0"/>
              <a:t>Virginia Medical Center(2016) Virginia Mason launches new model  of nursing care. 	Retrieved from 	https://www.virginiamason.org/body.cfm?id=158&amp;action=detail&amp;ref=3774</a:t>
            </a:r>
          </a:p>
          <a:p>
            <a:pPr>
              <a:lnSpc>
                <a:spcPct val="90000"/>
              </a:lnSpc>
            </a:pPr>
            <a:endParaRPr lang="en-US" sz="2000" dirty="0"/>
          </a:p>
          <a:p>
            <a:pPr>
              <a:lnSpc>
                <a:spcPct val="90000"/>
              </a:lnSpc>
            </a:pPr>
            <a:r>
              <a:rPr lang="en-US" sz="2000" dirty="0" err="1"/>
              <a:t>Wojnar</a:t>
            </a:r>
            <a:r>
              <a:rPr lang="en-US" sz="2000" dirty="0"/>
              <a:t>, D.M., Swanson, K.M., </a:t>
            </a:r>
            <a:r>
              <a:rPr lang="en-US" sz="2000" dirty="0" err="1"/>
              <a:t>Adolfsson</a:t>
            </a:r>
            <a:r>
              <a:rPr lang="en-US" sz="2000" dirty="0"/>
              <a:t>, A. (2011) Confronting the inevitable: A 	conceptual model of miscarriage for use in clinical practice and research</a:t>
            </a:r>
            <a:r>
              <a:rPr lang="en-US" sz="2000" i="1" dirty="0"/>
              <a:t>. 	Death Studies 35 </a:t>
            </a:r>
            <a:r>
              <a:rPr lang="en-US" sz="2000" dirty="0"/>
              <a:t>pp 536-558  doi: 10.1080/07481187.2010.536886</a:t>
            </a:r>
          </a:p>
          <a:p>
            <a:pPr>
              <a:lnSpc>
                <a:spcPct val="90000"/>
              </a:lnSpc>
            </a:pPr>
            <a:endParaRPr lang="en-US" sz="2000" dirty="0"/>
          </a:p>
          <a:p>
            <a:pPr>
              <a:lnSpc>
                <a:spcPct val="90000"/>
              </a:lnSpc>
            </a:pPr>
            <a:endParaRPr lang="en-US" sz="2000" dirty="0"/>
          </a:p>
          <a:p>
            <a:pPr>
              <a:lnSpc>
                <a:spcPct val="90000"/>
              </a:lnSpc>
            </a:pPr>
            <a:endParaRPr lang="en-US" sz="2000" dirty="0"/>
          </a:p>
          <a:p>
            <a:pPr>
              <a:lnSpc>
                <a:spcPct val="90000"/>
              </a:lnSpc>
            </a:pPr>
            <a:endParaRPr lang="en-US" sz="2000" dirty="0"/>
          </a:p>
          <a:p>
            <a:pPr>
              <a:lnSpc>
                <a:spcPct val="90000"/>
              </a:lnSpc>
            </a:pPr>
            <a:endParaRPr lang="en-US" sz="2000"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76908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Kristen Swanson, RN, PhD, FAAN</a:t>
            </a:r>
          </a:p>
        </p:txBody>
      </p:sp>
      <p:sp>
        <p:nvSpPr>
          <p:cNvPr id="14" name="Content Placeholder 13"/>
          <p:cNvSpPr>
            <a:spLocks noGrp="1"/>
          </p:cNvSpPr>
          <p:nvPr>
            <p:ph idx="1"/>
          </p:nvPr>
        </p:nvSpPr>
        <p:spPr/>
        <p:txBody>
          <a:bodyPr>
            <a:normAutofit lnSpcReduction="10000"/>
          </a:bodyPr>
          <a:lstStyle/>
          <a:p>
            <a:r>
              <a:rPr lang="en-US" dirty="0"/>
              <a:t>Dean of School of Nursing University of North Carolina</a:t>
            </a:r>
          </a:p>
          <a:p>
            <a:r>
              <a:rPr lang="en-US" dirty="0"/>
              <a:t>Robert Wood Johnson Foundation </a:t>
            </a:r>
          </a:p>
          <a:p>
            <a:r>
              <a:rPr lang="en-US" dirty="0"/>
              <a:t>American Academy of Nursing</a:t>
            </a:r>
          </a:p>
          <a:p>
            <a:r>
              <a:rPr lang="en-US" dirty="0"/>
              <a:t>Department of Family and Child Nursing</a:t>
            </a:r>
          </a:p>
          <a:p>
            <a:pPr marL="0" indent="0">
              <a:buNone/>
            </a:pPr>
            <a:endParaRPr lang="en-US" dirty="0"/>
          </a:p>
          <a:p>
            <a:pPr marL="0" indent="0">
              <a:buNone/>
            </a:pPr>
            <a:r>
              <a:rPr lang="en-US" dirty="0"/>
              <a:t>Education</a:t>
            </a:r>
          </a:p>
          <a:p>
            <a:pPr marL="0" indent="0">
              <a:buNone/>
            </a:pPr>
            <a:r>
              <a:rPr lang="en-US" dirty="0"/>
              <a:t>	Bachelor Degree from University of Rhode Island</a:t>
            </a:r>
          </a:p>
          <a:p>
            <a:pPr marL="0" indent="0">
              <a:buNone/>
            </a:pPr>
            <a:r>
              <a:rPr lang="en-US" dirty="0"/>
              <a:t>	Master Degree from University of Pennsylvania</a:t>
            </a:r>
          </a:p>
          <a:p>
            <a:pPr marL="0" indent="0">
              <a:buNone/>
            </a:pPr>
            <a:r>
              <a:rPr lang="en-US" dirty="0"/>
              <a:t>	PHD from University of Colorado </a:t>
            </a:r>
          </a:p>
          <a:p>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1012" y="2895600"/>
            <a:ext cx="2667000" cy="3733800"/>
          </a:xfrm>
          <a:prstGeom prst="rect">
            <a:avLst/>
          </a:prstGeom>
        </p:spPr>
      </p:pic>
      <p:pic>
        <p:nvPicPr>
          <p:cNvPr id="8" name="tmp511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5.5333"/>
                </p14:media>
              </p:ext>
              <p:ext uri="{42D2F446-02D8-4167-A562-619A0277C38B}">
                <p15:isNarration xmlns:p15="http://schemas.microsoft.com/office/powerpoint/2012/main" val="1"/>
              </p:ext>
            </p:extLst>
          </p:nvPr>
        </p:nvPicPr>
        <p:blipFill>
          <a:blip r:embed="rId7"/>
          <a:stretch>
            <a:fillRect/>
          </a:stretch>
        </p:blipFill>
        <p:spPr>
          <a:xfrm>
            <a:off x="11858625" y="101600"/>
            <a:ext cx="228600" cy="228600"/>
          </a:xfrm>
          <a:prstGeom prst="rect">
            <a:avLst/>
          </a:prstGeom>
        </p:spPr>
      </p:pic>
      <p:sp>
        <p:nvSpPr>
          <p:cNvPr id="9" name="TextBox 8"/>
          <p:cNvSpPr txBox="1"/>
          <p:nvPr/>
        </p:nvSpPr>
        <p:spPr>
          <a:xfrm>
            <a:off x="989012" y="6172200"/>
            <a:ext cx="2057400" cy="590931"/>
          </a:xfrm>
          <a:prstGeom prst="rect">
            <a:avLst/>
          </a:prstGeom>
          <a:noFill/>
        </p:spPr>
        <p:txBody>
          <a:bodyPr wrap="square" rtlCol="0">
            <a:spAutoFit/>
          </a:bodyPr>
          <a:lstStyle/>
          <a:p>
            <a:pPr>
              <a:lnSpc>
                <a:spcPct val="90000"/>
              </a:lnSpc>
            </a:pPr>
            <a:r>
              <a:rPr lang="en-US" dirty="0"/>
              <a:t>-Virginia Medical Center, 2016</a:t>
            </a: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mc:Choice xmlns:p14="http://schemas.microsoft.com/office/powerpoint/2010/main" Requires="p14">
      <p:transition spd="med" p14:dur="700" advTm="114441">
        <p:fade/>
      </p:transition>
    </mc:Choice>
    <mc:Fallback>
      <p:transition spd="med" advTm="114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BEBA8EAE-BF5A-486C-A8C5-ECC9F3942E4B}">
                <a14:imgProps xmlns:a14="http://schemas.microsoft.com/office/drawing/2010/main">
                  <a14:imgLayer r:embed="rId7">
                    <a14:imgEffect>
                      <a14:artisticMarker trans="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and What Influenced her</a:t>
            </a:r>
          </a:p>
        </p:txBody>
      </p:sp>
      <p:sp>
        <p:nvSpPr>
          <p:cNvPr id="5" name="Content Placeholder 4"/>
          <p:cNvSpPr>
            <a:spLocks noGrp="1"/>
          </p:cNvSpPr>
          <p:nvPr>
            <p:ph sz="half" idx="1"/>
          </p:nvPr>
        </p:nvSpPr>
        <p:spPr/>
        <p:txBody>
          <a:bodyPr>
            <a:normAutofit lnSpcReduction="10000"/>
          </a:bodyPr>
          <a:lstStyle/>
          <a:p>
            <a:r>
              <a:rPr lang="en-US" sz="3200" dirty="0"/>
              <a:t>Women who experienced miscarriage</a:t>
            </a:r>
          </a:p>
          <a:p>
            <a:r>
              <a:rPr lang="en-US" sz="3200" dirty="0"/>
              <a:t>Care givers of infants in the NICU</a:t>
            </a:r>
          </a:p>
          <a:p>
            <a:r>
              <a:rPr lang="en-US" sz="3200" dirty="0"/>
              <a:t>Interviewed socially at risk mothers</a:t>
            </a:r>
          </a:p>
          <a:p>
            <a:pPr marL="0" indent="0">
              <a:buNone/>
            </a:pPr>
            <a:endParaRPr lang="en-US" sz="3200" dirty="0"/>
          </a:p>
          <a:p>
            <a:r>
              <a:rPr lang="en-US" sz="1400" dirty="0" err="1"/>
              <a:t>Wojnar</a:t>
            </a:r>
            <a:r>
              <a:rPr lang="en-US" sz="1400" dirty="0"/>
              <a:t>, Swanson &amp; </a:t>
            </a:r>
            <a:r>
              <a:rPr lang="en-US" sz="1400" dirty="0" err="1"/>
              <a:t>Adolfsen</a:t>
            </a:r>
            <a:r>
              <a:rPr lang="en-US" sz="1400" dirty="0"/>
              <a:t>, 2011</a:t>
            </a:r>
          </a:p>
          <a:p>
            <a:endParaRPr lang="en-US" sz="3200" dirty="0"/>
          </a:p>
          <a:p>
            <a:endParaRPr lang="en-US" dirty="0"/>
          </a:p>
        </p:txBody>
      </p:sp>
      <p:pic>
        <p:nvPicPr>
          <p:cNvPr id="11" name="tmp4A5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8.1333"/>
                </p14:media>
              </p:ext>
              <p:ext uri="{42D2F446-02D8-4167-A562-619A0277C38B}">
                <p15:isNarration xmlns:p15="http://schemas.microsoft.com/office/powerpoint/2012/main" val="1"/>
              </p:ext>
            </p:extLst>
          </p:nvPr>
        </p:nvPicPr>
        <p:blipFill>
          <a:blip r:embed="rId8"/>
          <a:stretch>
            <a:fillRect/>
          </a:stretch>
        </p:blipFill>
        <p:spPr>
          <a:xfrm>
            <a:off x="11858625" y="101600"/>
            <a:ext cx="228600" cy="228600"/>
          </a:xfrm>
          <a:prstGeom prst="rect">
            <a:avLst/>
          </a:prstGeom>
        </p:spPr>
      </p:pic>
      <p:pic>
        <p:nvPicPr>
          <p:cNvPr id="1026" name="Picture 2" descr="Image result for baby in ni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9177" y="4273207"/>
            <a:ext cx="2743200" cy="2055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by Xerv_II/Thinksto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94812" y="4114800"/>
            <a:ext cx="2382721" cy="1700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cially at risk m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1452" y="1674223"/>
            <a:ext cx="3342728"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0178"/>
      </p:ext>
    </p:extLst>
  </p:cSld>
  <p:clrMapOvr>
    <a:masterClrMapping/>
  </p:clrMapOvr>
  <mc:AlternateContent xmlns:mc="http://schemas.openxmlformats.org/markup-compatibility/2006">
    <mc:Choice xmlns:p14="http://schemas.microsoft.com/office/powerpoint/2010/main" Requires="p14">
      <p:transition spd="med" p14:dur="700" advTm="149914">
        <p:fade/>
      </p:transition>
    </mc:Choice>
    <mc:Fallback>
      <p:transition spd="med" advTm="149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sz="half" idx="1"/>
          </p:nvPr>
        </p:nvSpPr>
        <p:spPr>
          <a:xfrm>
            <a:off x="1293812" y="1676400"/>
            <a:ext cx="8534400" cy="4495800"/>
          </a:xfrm>
        </p:spPr>
        <p:txBody>
          <a:bodyPr/>
          <a:lstStyle/>
          <a:p>
            <a:endParaRPr lang="en-US" dirty="0"/>
          </a:p>
          <a:p>
            <a:endParaRPr lang="en-US" dirty="0"/>
          </a:p>
        </p:txBody>
      </p:sp>
      <p:sp>
        <p:nvSpPr>
          <p:cNvPr id="4" name="TextBox 3"/>
          <p:cNvSpPr txBox="1"/>
          <p:nvPr/>
        </p:nvSpPr>
        <p:spPr>
          <a:xfrm>
            <a:off x="2284412" y="2438400"/>
            <a:ext cx="8610601" cy="3693319"/>
          </a:xfrm>
          <a:prstGeom prst="rect">
            <a:avLst/>
          </a:prstGeom>
          <a:noFill/>
          <a:ln w="57150">
            <a:solidFill>
              <a:schemeClr val="accent1"/>
            </a:solidFill>
          </a:ln>
        </p:spPr>
        <p:txBody>
          <a:bodyPr wrap="square" rtlCol="0">
            <a:spAutoFit/>
          </a:bodyPr>
          <a:lstStyle/>
          <a:p>
            <a:pPr>
              <a:lnSpc>
                <a:spcPct val="90000"/>
              </a:lnSpc>
            </a:pPr>
            <a:r>
              <a:rPr lang="en-US" sz="4000" dirty="0">
                <a:latin typeface="Leelawadee" panose="020B0502040204020203" pitchFamily="34" charset="-34"/>
                <a:cs typeface="Leelawadee" panose="020B0502040204020203" pitchFamily="34" charset="-34"/>
              </a:rPr>
              <a:t>Caring is a nurturing way of relating to a valued other person, towards whom one feels a personal sense of </a:t>
            </a:r>
            <a:r>
              <a:rPr lang="en-US" sz="4000" dirty="0" err="1">
                <a:latin typeface="Leelawadee" panose="020B0502040204020203" pitchFamily="34" charset="-34"/>
                <a:cs typeface="Leelawadee" panose="020B0502040204020203" pitchFamily="34" charset="-34"/>
              </a:rPr>
              <a:t>committent</a:t>
            </a:r>
            <a:r>
              <a:rPr lang="en-US" sz="4000" dirty="0">
                <a:latin typeface="Leelawadee" panose="020B0502040204020203" pitchFamily="34" charset="-34"/>
                <a:cs typeface="Leelawadee" panose="020B0502040204020203" pitchFamily="34" charset="-34"/>
              </a:rPr>
              <a:t> and responsibility</a:t>
            </a:r>
          </a:p>
          <a:p>
            <a:pPr>
              <a:lnSpc>
                <a:spcPct val="90000"/>
              </a:lnSpc>
            </a:pPr>
            <a:endParaRPr lang="en-US" sz="4000" dirty="0">
              <a:latin typeface="Leelawadee" panose="020B0502040204020203" pitchFamily="34" charset="-34"/>
              <a:cs typeface="Leelawadee" panose="020B0502040204020203" pitchFamily="34" charset="-34"/>
            </a:endParaRPr>
          </a:p>
          <a:p>
            <a:pPr>
              <a:lnSpc>
                <a:spcPct val="90000"/>
              </a:lnSpc>
            </a:pPr>
            <a:r>
              <a:rPr lang="en-US" sz="2000" dirty="0">
                <a:latin typeface="Leelawadee" panose="020B0502040204020203" pitchFamily="34" charset="-34"/>
                <a:cs typeface="Leelawadee" panose="020B0502040204020203" pitchFamily="34" charset="-34"/>
              </a:rPr>
              <a:t>(Andershed,2009)</a:t>
            </a:r>
            <a:endParaRPr lang="en-US" sz="4000" dirty="0">
              <a:latin typeface="Leelawadee" panose="020B0502040204020203" pitchFamily="34" charset="-34"/>
              <a:cs typeface="Leelawadee" panose="020B0502040204020203" pitchFamily="34" charset="-34"/>
            </a:endParaRPr>
          </a:p>
          <a:p>
            <a:pPr>
              <a:lnSpc>
                <a:spcPct val="90000"/>
              </a:lnSpc>
            </a:pPr>
            <a:endParaRPr lang="en-US" sz="4000" dirty="0">
              <a:latin typeface="Leelawadee" panose="020B0502040204020203" pitchFamily="34" charset="-34"/>
              <a:cs typeface="Leelawadee" panose="020B0502040204020203" pitchFamily="34" charset="-34"/>
            </a:endParaRPr>
          </a:p>
        </p:txBody>
      </p:sp>
      <p:pic>
        <p:nvPicPr>
          <p:cNvPr id="6" name="tmpA17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7.7891"/>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
        <p:nvSpPr>
          <p:cNvPr id="7" name="Rectangle 6"/>
          <p:cNvSpPr/>
          <p:nvPr/>
        </p:nvSpPr>
        <p:spPr>
          <a:xfrm>
            <a:off x="4799012" y="685800"/>
            <a:ext cx="2484187" cy="923330"/>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Caring</a:t>
            </a:r>
          </a:p>
        </p:txBody>
      </p:sp>
    </p:spTree>
    <p:extLst>
      <p:ext uri="{BB962C8B-B14F-4D97-AF65-F5344CB8AC3E}">
        <p14:creationId xmlns:p14="http://schemas.microsoft.com/office/powerpoint/2010/main" val="1498722862"/>
      </p:ext>
    </p:extLst>
  </p:cSld>
  <p:clrMapOvr>
    <a:masterClrMapping/>
  </p:clrMapOvr>
  <mc:AlternateContent xmlns:mc="http://schemas.openxmlformats.org/markup-compatibility/2006">
    <mc:Choice xmlns:p14="http://schemas.microsoft.com/office/powerpoint/2010/main" Requires="p14">
      <p:transition spd="slow" p14:dur="1250" advTm="17135">
        <p:fade/>
      </p:transition>
    </mc:Choice>
    <mc:Fallback>
      <p:transition spd="slow" advTm="17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046412" y="643134"/>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3046412" y="3810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3224982" y="4648200"/>
            <a:ext cx="1497829" cy="424732"/>
          </a:xfrm>
          <a:prstGeom prst="rect">
            <a:avLst/>
          </a:prstGeom>
          <a:noFill/>
        </p:spPr>
        <p:txBody>
          <a:bodyPr wrap="square" rtlCol="0">
            <a:spAutoFit/>
          </a:bodyPr>
          <a:lstStyle/>
          <a:p>
            <a:pPr>
              <a:lnSpc>
                <a:spcPct val="90000"/>
              </a:lnSpc>
            </a:pPr>
            <a:r>
              <a:rPr lang="en-US" sz="2400" b="1" dirty="0">
                <a:solidFill>
                  <a:schemeClr val="bg1"/>
                </a:solidFill>
              </a:rPr>
              <a:t>  Person</a:t>
            </a:r>
          </a:p>
        </p:txBody>
      </p:sp>
      <p:sp>
        <p:nvSpPr>
          <p:cNvPr id="10" name="TextBox 9"/>
          <p:cNvSpPr txBox="1"/>
          <p:nvPr/>
        </p:nvSpPr>
        <p:spPr>
          <a:xfrm>
            <a:off x="3351212" y="1383268"/>
            <a:ext cx="1485900" cy="424732"/>
          </a:xfrm>
          <a:prstGeom prst="rect">
            <a:avLst/>
          </a:prstGeom>
          <a:noFill/>
        </p:spPr>
        <p:txBody>
          <a:bodyPr wrap="square" rtlCol="0">
            <a:spAutoFit/>
          </a:bodyPr>
          <a:lstStyle/>
          <a:p>
            <a:pPr>
              <a:lnSpc>
                <a:spcPct val="90000"/>
              </a:lnSpc>
            </a:pPr>
            <a:r>
              <a:rPr lang="en-US" sz="2400" b="1" dirty="0">
                <a:solidFill>
                  <a:schemeClr val="bg1"/>
                </a:solidFill>
              </a:rPr>
              <a:t>Nursing</a:t>
            </a:r>
          </a:p>
        </p:txBody>
      </p:sp>
      <p:sp>
        <p:nvSpPr>
          <p:cNvPr id="11" name="Oval 10"/>
          <p:cNvSpPr/>
          <p:nvPr/>
        </p:nvSpPr>
        <p:spPr>
          <a:xfrm>
            <a:off x="5090295" y="2100848"/>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5256212" y="2840982"/>
            <a:ext cx="1750468" cy="313932"/>
          </a:xfrm>
          <a:prstGeom prst="rect">
            <a:avLst/>
          </a:prstGeom>
          <a:noFill/>
        </p:spPr>
        <p:txBody>
          <a:bodyPr wrap="square" rtlCol="0">
            <a:spAutoFit/>
          </a:bodyPr>
          <a:lstStyle/>
          <a:p>
            <a:pPr>
              <a:lnSpc>
                <a:spcPct val="90000"/>
              </a:lnSpc>
            </a:pPr>
            <a:r>
              <a:rPr lang="en-US" sz="1600" b="1" dirty="0">
                <a:solidFill>
                  <a:schemeClr val="bg1"/>
                </a:solidFill>
              </a:rPr>
              <a:t>Environment</a:t>
            </a:r>
          </a:p>
        </p:txBody>
      </p:sp>
      <p:sp>
        <p:nvSpPr>
          <p:cNvPr id="13" name="Oval 12"/>
          <p:cNvSpPr/>
          <p:nvPr/>
        </p:nvSpPr>
        <p:spPr>
          <a:xfrm>
            <a:off x="958033" y="2100848"/>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1358083" y="2840982"/>
            <a:ext cx="1485900" cy="424732"/>
          </a:xfrm>
          <a:prstGeom prst="rect">
            <a:avLst/>
          </a:prstGeom>
          <a:noFill/>
        </p:spPr>
        <p:txBody>
          <a:bodyPr wrap="square" rtlCol="0">
            <a:spAutoFit/>
          </a:bodyPr>
          <a:lstStyle/>
          <a:p>
            <a:pPr>
              <a:lnSpc>
                <a:spcPct val="90000"/>
              </a:lnSpc>
            </a:pPr>
            <a:r>
              <a:rPr lang="en-US" sz="2400" b="1" dirty="0">
                <a:solidFill>
                  <a:schemeClr val="bg1"/>
                </a:solidFill>
              </a:rPr>
              <a:t>Health</a:t>
            </a:r>
          </a:p>
        </p:txBody>
      </p:sp>
      <p:sp>
        <p:nvSpPr>
          <p:cNvPr id="15" name="Oval 14"/>
          <p:cNvSpPr/>
          <p:nvPr/>
        </p:nvSpPr>
        <p:spPr>
          <a:xfrm>
            <a:off x="7694612" y="430768"/>
            <a:ext cx="3153047" cy="1905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p:cNvSpPr txBox="1"/>
          <p:nvPr/>
        </p:nvSpPr>
        <p:spPr>
          <a:xfrm>
            <a:off x="8241529" y="1165554"/>
            <a:ext cx="2731815" cy="424732"/>
          </a:xfrm>
          <a:prstGeom prst="rect">
            <a:avLst/>
          </a:prstGeom>
          <a:noFill/>
        </p:spPr>
        <p:txBody>
          <a:bodyPr wrap="square" rtlCol="0">
            <a:spAutoFit/>
          </a:bodyPr>
          <a:lstStyle/>
          <a:p>
            <a:pPr>
              <a:lnSpc>
                <a:spcPct val="90000"/>
              </a:lnSpc>
            </a:pPr>
            <a:r>
              <a:rPr lang="en-US" sz="2400" b="1" dirty="0">
                <a:solidFill>
                  <a:schemeClr val="bg1"/>
                </a:solidFill>
              </a:rPr>
              <a:t>Metaparadigm</a:t>
            </a:r>
          </a:p>
        </p:txBody>
      </p:sp>
      <p:pic>
        <p:nvPicPr>
          <p:cNvPr id="17" name="tmpB30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2517"/>
                </p14:media>
              </p:ext>
              <p:ext uri="{42D2F446-02D8-4167-A562-619A0277C38B}">
                <p15:isNarration xmlns:p15="http://schemas.microsoft.com/office/powerpoint/2012/main" val="1"/>
              </p:ext>
            </p:extLst>
          </p:nvPr>
        </p:nvPicPr>
        <p:blipFill>
          <a:blip r:embed="rId7"/>
          <a:stretch>
            <a:fillRect/>
          </a:stretch>
        </p:blipFill>
        <p:spPr>
          <a:xfrm>
            <a:off x="11858625"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18" name="Ink 17"/>
              <p14:cNvContentPartPr/>
              <p14:nvPr>
                <p:custDataLst>
                  <p:tags r:id="rId4"/>
                </p:custDataLst>
                <p:extLst>
                  <p:ext uri="{42D2F446-02D8-4167-A562-619A0277C38B}">
                    <p15:isNarration xmlns:p15="http://schemas.microsoft.com/office/powerpoint/2012/main" val="1"/>
                  </p:ext>
                </p:extLst>
              </p14:nvPr>
            </p14:nvContentPartPr>
            <p14:xfrm>
              <a:off x="8710063" y="741548"/>
              <a:ext cx="31577" cy="31555"/>
            </p14:xfrm>
          </p:contentPart>
        </mc:Choice>
        <mc:Fallback>
          <p:pic>
            <p:nvPicPr>
              <p:cNvPr id="18" name="Ink 17"/>
              <p:cNvPicPr>
                <a:picLocks noGrp="1" noRot="1" noChangeAspect="1" noMove="1" noResize="1" noEditPoints="1" noAdjustHandles="1" noChangeArrowheads="1" noChangeShapeType="1"/>
              </p:cNvPicPr>
              <p:nvPr/>
            </p:nvPicPr>
            <p:blipFill>
              <a:blip r:embed="rId9"/>
              <a:stretch>
                <a:fillRect/>
              </a:stretch>
            </p:blipFill>
            <p:spPr>
              <a:xfrm>
                <a:off x="8700665" y="732267"/>
                <a:ext cx="50373" cy="50117"/>
              </a:xfrm>
              <a:prstGeom prst="rect">
                <a:avLst/>
              </a:prstGeom>
            </p:spPr>
          </p:pic>
        </mc:Fallback>
      </mc:AlternateContent>
      <p:sp>
        <p:nvSpPr>
          <p:cNvPr id="19" name="TextBox 18"/>
          <p:cNvSpPr txBox="1"/>
          <p:nvPr/>
        </p:nvSpPr>
        <p:spPr>
          <a:xfrm>
            <a:off x="8990012" y="5867400"/>
            <a:ext cx="2667000" cy="341632"/>
          </a:xfrm>
          <a:prstGeom prst="rect">
            <a:avLst/>
          </a:prstGeom>
          <a:noFill/>
        </p:spPr>
        <p:txBody>
          <a:bodyPr wrap="square" rtlCol="0">
            <a:spAutoFit/>
          </a:bodyPr>
          <a:lstStyle/>
          <a:p>
            <a:pPr>
              <a:lnSpc>
                <a:spcPct val="90000"/>
              </a:lnSpc>
            </a:pPr>
            <a:r>
              <a:rPr lang="en-US" dirty="0"/>
              <a:t>-Chinn &amp; Kramer, 2008</a:t>
            </a:r>
          </a:p>
        </p:txBody>
      </p:sp>
    </p:spTree>
    <p:extLst>
      <p:ext uri="{BB962C8B-B14F-4D97-AF65-F5344CB8AC3E}">
        <p14:creationId xmlns:p14="http://schemas.microsoft.com/office/powerpoint/2010/main" val="3147105934"/>
      </p:ext>
    </p:extLst>
  </p:cSld>
  <p:clrMapOvr>
    <a:masterClrMapping/>
  </p:clrMapOvr>
  <mc:AlternateContent xmlns:mc="http://schemas.openxmlformats.org/markup-compatibility/2006">
    <mc:Choice xmlns:p14="http://schemas.microsoft.com/office/powerpoint/2010/main" Requires="p14">
      <p:transition spd="med" p14:dur="700" advTm="130481">
        <p:fade/>
      </p:transition>
    </mc:Choice>
    <mc:Fallback>
      <p:transition spd="med" advTm="130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BEBA8EAE-BF5A-486C-A8C5-ECC9F3942E4B}">
                <a14:imgProps xmlns:a14="http://schemas.microsoft.com/office/drawing/2010/main">
                  <a14:imgLayer r:embed="rId7">
                    <a14:imgEffect>
                      <a14:artisticPlasticWrap/>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Five Key Concepts to The Theory</a:t>
            </a:r>
            <a:br>
              <a:rPr lang="en-US" dirty="0"/>
            </a:br>
            <a:endParaRPr lang="en-US" dirty="0"/>
          </a:p>
        </p:txBody>
      </p:sp>
      <p:sp>
        <p:nvSpPr>
          <p:cNvPr id="5" name="Content Placeholder 4"/>
          <p:cNvSpPr>
            <a:spLocks noGrp="1"/>
          </p:cNvSpPr>
          <p:nvPr>
            <p:ph sz="half" idx="1"/>
          </p:nvPr>
        </p:nvSpPr>
        <p:spPr/>
        <p:txBody>
          <a:bodyPr/>
          <a:lstStyle/>
          <a:p>
            <a:r>
              <a:rPr lang="en-US" sz="3600" dirty="0">
                <a:latin typeface="Leelawadee" panose="020B0502040204020203" pitchFamily="34" charset="-34"/>
                <a:cs typeface="Leelawadee" panose="020B0502040204020203" pitchFamily="34" charset="-34"/>
              </a:rPr>
              <a:t>Knowing</a:t>
            </a:r>
          </a:p>
          <a:p>
            <a:r>
              <a:rPr lang="en-US" sz="3600" dirty="0">
                <a:latin typeface="Leelawadee" panose="020B0502040204020203" pitchFamily="34" charset="-34"/>
                <a:cs typeface="Leelawadee" panose="020B0502040204020203" pitchFamily="34" charset="-34"/>
              </a:rPr>
              <a:t>Being With</a:t>
            </a:r>
          </a:p>
          <a:p>
            <a:r>
              <a:rPr lang="en-US" sz="3600" dirty="0">
                <a:latin typeface="Leelawadee" panose="020B0502040204020203" pitchFamily="34" charset="-34"/>
                <a:cs typeface="Leelawadee" panose="020B0502040204020203" pitchFamily="34" charset="-34"/>
              </a:rPr>
              <a:t>Doing for</a:t>
            </a:r>
          </a:p>
          <a:p>
            <a:r>
              <a:rPr lang="en-US" sz="3600" dirty="0">
                <a:latin typeface="Leelawadee" panose="020B0502040204020203" pitchFamily="34" charset="-34"/>
                <a:cs typeface="Leelawadee" panose="020B0502040204020203" pitchFamily="34" charset="-34"/>
              </a:rPr>
              <a:t>Enabling</a:t>
            </a:r>
          </a:p>
          <a:p>
            <a:r>
              <a:rPr lang="en-US" sz="3600" dirty="0">
                <a:latin typeface="Leelawadee" panose="020B0502040204020203" pitchFamily="34" charset="-34"/>
                <a:cs typeface="Leelawadee" panose="020B0502040204020203" pitchFamily="34" charset="-34"/>
              </a:rPr>
              <a:t>Maintaining belief</a:t>
            </a:r>
          </a:p>
        </p:txBody>
      </p:sp>
      <p:graphicFrame>
        <p:nvGraphicFramePr>
          <p:cNvPr id="4" name="Content Placeholder 3" descr="Stacked List - Use to show groups of information or steps in a task, process, or workflow. Circular shapes contain Level 1 text, and the corresponding rectangles contain Level 2 text. Works well for numerous details and minimal Level 1 text."/>
          <p:cNvGraphicFramePr>
            <a:graphicFrameLocks noGrp="1"/>
          </p:cNvGraphicFramePr>
          <p:nvPr>
            <p:ph sz="half" idx="2"/>
            <p:extLst>
              <p:ext uri="{D42A27DB-BD31-4B8C-83A1-F6EECF244321}">
                <p14:modId xmlns:p14="http://schemas.microsoft.com/office/powerpoint/2010/main" val="229060375"/>
              </p:ext>
            </p:extLst>
          </p:nvPr>
        </p:nvGraphicFramePr>
        <p:xfrm>
          <a:off x="5027612" y="1524000"/>
          <a:ext cx="5715000" cy="449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tmpCB5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0181"/>
                </p14:media>
              </p:ext>
              <p:ext uri="{42D2F446-02D8-4167-A562-619A0277C38B}">
                <p15:isNarration xmlns:p15="http://schemas.microsoft.com/office/powerpoint/2012/main" val="1"/>
              </p:ext>
            </p:extLst>
          </p:nvPr>
        </p:nvPicPr>
        <p:blipFill>
          <a:blip r:embed="rId13"/>
          <a:stretch>
            <a:fillRect/>
          </a:stretch>
        </p:blipFill>
        <p:spPr>
          <a:xfrm>
            <a:off x="11858625" y="101600"/>
            <a:ext cx="228600" cy="228600"/>
          </a:xfrm>
          <a:prstGeom prst="rect">
            <a:avLst/>
          </a:prstGeom>
        </p:spPr>
      </p:pic>
      <p:pic>
        <p:nvPicPr>
          <p:cNvPr id="12" name="Picture 11"/>
          <p:cNvPicPr>
            <a:picLocks noChangeAspect="1"/>
          </p:cNvPicPr>
          <p:nvPr/>
        </p:nvPicPr>
        <p:blipFill rotWithShape="1">
          <a:blip r:embed="rId14"/>
          <a:srcRect l="25542" t="16060" r="50546" b="43263"/>
          <a:stretch/>
        </p:blipFill>
        <p:spPr>
          <a:xfrm>
            <a:off x="6323012" y="1143000"/>
            <a:ext cx="4848574" cy="4572000"/>
          </a:xfrm>
          <a:prstGeom prst="rect">
            <a:avLst/>
          </a:prstGeom>
        </p:spPr>
      </p:pic>
      <p:sp>
        <p:nvSpPr>
          <p:cNvPr id="15" name="TextBox 14"/>
          <p:cNvSpPr txBox="1"/>
          <p:nvPr/>
        </p:nvSpPr>
        <p:spPr>
          <a:xfrm>
            <a:off x="6551612" y="6019800"/>
            <a:ext cx="4343401" cy="341632"/>
          </a:xfrm>
          <a:prstGeom prst="rect">
            <a:avLst/>
          </a:prstGeom>
          <a:noFill/>
        </p:spPr>
        <p:txBody>
          <a:bodyPr wrap="square" rtlCol="0">
            <a:spAutoFit/>
          </a:bodyPr>
          <a:lstStyle/>
          <a:p>
            <a:pPr>
              <a:lnSpc>
                <a:spcPct val="90000"/>
              </a:lnSpc>
            </a:pPr>
            <a:r>
              <a:rPr lang="en-US" dirty="0"/>
              <a:t>-Swanson, 1993</a:t>
            </a:r>
          </a:p>
        </p:txBody>
      </p:sp>
    </p:spTree>
    <p:extLst>
      <p:ext uri="{BB962C8B-B14F-4D97-AF65-F5344CB8AC3E}">
        <p14:creationId xmlns:p14="http://schemas.microsoft.com/office/powerpoint/2010/main" val="1547476530"/>
      </p:ext>
    </p:extLst>
  </p:cSld>
  <p:clrMapOvr>
    <a:masterClrMapping/>
  </p:clrMapOvr>
  <mc:AlternateContent xmlns:mc="http://schemas.openxmlformats.org/markup-compatibility/2006">
    <mc:Choice xmlns:p14="http://schemas.microsoft.com/office/powerpoint/2010/main" Requires="p14">
      <p:transition p14:dur="0" advTm="22798"/>
    </mc:Choice>
    <mc:Fallback>
      <p:transition advTm="2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685800"/>
            <a:ext cx="9601200" cy="4495800"/>
          </a:xfrm>
        </p:spPr>
        <p:txBody>
          <a:bodyPr>
            <a:normAutofit/>
          </a:bodyPr>
          <a:lstStyle/>
          <a:p>
            <a:pPr marL="274320" lvl="1" indent="0">
              <a:buNone/>
            </a:pPr>
            <a:endParaRPr lang="en-US" sz="3000" dirty="0"/>
          </a:p>
          <a:p>
            <a:pPr marL="274320" lvl="1" indent="0">
              <a:buNone/>
            </a:pPr>
            <a:r>
              <a:rPr lang="en-US" sz="3000" dirty="0"/>
              <a:t>- Sustaining faith</a:t>
            </a:r>
          </a:p>
          <a:p>
            <a:pPr marL="274320" lvl="1" indent="0">
              <a:buNone/>
            </a:pPr>
            <a:endParaRPr lang="en-US" sz="3000" dirty="0"/>
          </a:p>
          <a:p>
            <a:pPr marL="274320" lvl="1" indent="0">
              <a:buNone/>
            </a:pPr>
            <a:r>
              <a:rPr lang="en-US" sz="3000" dirty="0"/>
              <a:t>- Believing In</a:t>
            </a:r>
          </a:p>
          <a:p>
            <a:pPr marL="274320" lvl="1" indent="0">
              <a:buNone/>
            </a:pPr>
            <a:endParaRPr lang="en-US" sz="3000" dirty="0"/>
          </a:p>
          <a:p>
            <a:pPr marL="274320" lvl="1" indent="0">
              <a:buNone/>
            </a:pPr>
            <a:r>
              <a:rPr lang="en-US" sz="3000" dirty="0"/>
              <a:t>- Maintaining a hope-filled attitude</a:t>
            </a:r>
          </a:p>
          <a:p>
            <a:pPr marL="274320" lvl="1" indent="0">
              <a:buNone/>
            </a:pPr>
            <a:endParaRPr lang="en-US" sz="3000" dirty="0"/>
          </a:p>
          <a:p>
            <a:pPr marL="274320" lvl="1" indent="0">
              <a:buNone/>
            </a:pPr>
            <a:r>
              <a:rPr lang="en-US" sz="3000" dirty="0"/>
              <a:t>- Offering optimism</a:t>
            </a:r>
          </a:p>
        </p:txBody>
      </p:sp>
      <p:sp>
        <p:nvSpPr>
          <p:cNvPr id="5" name="Oval 4"/>
          <p:cNvSpPr/>
          <p:nvPr/>
        </p:nvSpPr>
        <p:spPr>
          <a:xfrm>
            <a:off x="7618412" y="1295400"/>
            <a:ext cx="3886200" cy="37566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p:cNvSpPr txBox="1"/>
          <p:nvPr/>
        </p:nvSpPr>
        <p:spPr>
          <a:xfrm>
            <a:off x="7702895" y="2723971"/>
            <a:ext cx="3717234" cy="1200329"/>
          </a:xfrm>
          <a:prstGeom prst="rect">
            <a:avLst/>
          </a:prstGeom>
          <a:noFill/>
        </p:spPr>
        <p:txBody>
          <a:bodyPr wrap="square" rtlCol="0">
            <a:spAutoFit/>
          </a:bodyPr>
          <a:lstStyle/>
          <a:p>
            <a:pPr algn="ctr">
              <a:lnSpc>
                <a:spcPct val="90000"/>
              </a:lnSpc>
            </a:pPr>
            <a:r>
              <a:rPr lang="en-US" sz="4000" dirty="0">
                <a:solidFill>
                  <a:schemeClr val="bg1"/>
                </a:solidFill>
              </a:rPr>
              <a:t>Maintaining Belief</a:t>
            </a:r>
          </a:p>
        </p:txBody>
      </p:sp>
      <p:pic>
        <p:nvPicPr>
          <p:cNvPr id="10" name="tmp2A4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1.1587"/>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
        <p:nvSpPr>
          <p:cNvPr id="11" name="TextBox 10"/>
          <p:cNvSpPr txBox="1"/>
          <p:nvPr/>
        </p:nvSpPr>
        <p:spPr>
          <a:xfrm>
            <a:off x="1065212" y="6019800"/>
            <a:ext cx="2895600" cy="341632"/>
          </a:xfrm>
          <a:prstGeom prst="rect">
            <a:avLst/>
          </a:prstGeom>
          <a:noFill/>
        </p:spPr>
        <p:txBody>
          <a:bodyPr wrap="square" rtlCol="0">
            <a:spAutoFit/>
          </a:bodyPr>
          <a:lstStyle/>
          <a:p>
            <a:pPr>
              <a:lnSpc>
                <a:spcPct val="90000"/>
              </a:lnSpc>
            </a:pPr>
            <a:r>
              <a:rPr lang="en-US" dirty="0"/>
              <a:t>-Andershed, 2009</a:t>
            </a:r>
          </a:p>
        </p:txBody>
      </p:sp>
    </p:spTree>
    <p:extLst>
      <p:ext uri="{BB962C8B-B14F-4D97-AF65-F5344CB8AC3E}">
        <p14:creationId xmlns:p14="http://schemas.microsoft.com/office/powerpoint/2010/main" val="1551508844"/>
      </p:ext>
    </p:extLst>
  </p:cSld>
  <p:clrMapOvr>
    <a:masterClrMapping/>
  </p:clrMapOvr>
  <mc:AlternateContent xmlns:mc="http://schemas.openxmlformats.org/markup-compatibility/2006">
    <mc:Choice xmlns:p14="http://schemas.microsoft.com/office/powerpoint/2010/main" Requires="p14">
      <p:transition spd="med" p14:dur="700" advTm="28589">
        <p:fade/>
      </p:transition>
    </mc:Choice>
    <mc:Fallback>
      <p:transition spd="med" advTm="28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3813" y="1447800"/>
            <a:ext cx="8458201" cy="4572000"/>
          </a:xfrm>
        </p:spPr>
        <p:txBody>
          <a:bodyPr>
            <a:normAutofit/>
          </a:bodyPr>
          <a:lstStyle/>
          <a:p>
            <a:r>
              <a:rPr lang="en-US" dirty="0"/>
              <a:t>-Striving to understand an event, its meaning in the life of the         others</a:t>
            </a:r>
          </a:p>
          <a:p>
            <a:endParaRPr lang="en-US" dirty="0"/>
          </a:p>
          <a:p>
            <a:r>
              <a:rPr lang="en-US" dirty="0"/>
              <a:t>-Avoiding assumptions</a:t>
            </a:r>
          </a:p>
          <a:p>
            <a:endParaRPr lang="en-US" dirty="0"/>
          </a:p>
          <a:p>
            <a:r>
              <a:rPr lang="en-US" dirty="0"/>
              <a:t>-Centering on the one cared for</a:t>
            </a:r>
          </a:p>
          <a:p>
            <a:endParaRPr lang="en-US" dirty="0"/>
          </a:p>
          <a:p>
            <a:r>
              <a:rPr lang="en-US" dirty="0"/>
              <a:t>-Assessing thoroughly</a:t>
            </a:r>
          </a:p>
          <a:p>
            <a:endParaRPr lang="en-US" dirty="0"/>
          </a:p>
          <a:p>
            <a:r>
              <a:rPr lang="en-US" dirty="0"/>
              <a:t>-Seeking Cues</a:t>
            </a:r>
          </a:p>
          <a:p>
            <a:endParaRPr lang="en-US" dirty="0"/>
          </a:p>
          <a:p>
            <a:r>
              <a:rPr lang="en-US" dirty="0"/>
              <a:t>-Engaging the self or both</a:t>
            </a:r>
          </a:p>
          <a:p>
            <a:endParaRPr lang="en-US" dirty="0"/>
          </a:p>
        </p:txBody>
      </p:sp>
      <p:pic>
        <p:nvPicPr>
          <p:cNvPr id="12" name="tmp58A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9333"/>
                </p14:media>
              </p:ext>
              <p:ext uri="{42D2F446-02D8-4167-A562-619A0277C38B}">
                <p15:isNarration xmlns:p15="http://schemas.microsoft.com/office/powerpoint/2012/main" val="1"/>
              </p:ext>
            </p:extLst>
          </p:nvPr>
        </p:nvPicPr>
        <p:blipFill>
          <a:blip r:embed="rId5"/>
          <a:stretch>
            <a:fillRect/>
          </a:stretch>
        </p:blipFill>
        <p:spPr>
          <a:xfrm>
            <a:off x="11858625" y="101600"/>
            <a:ext cx="228600" cy="228600"/>
          </a:xfrm>
          <a:prstGeom prst="rect">
            <a:avLst/>
          </a:prstGeom>
        </p:spPr>
      </p:pic>
      <p:sp>
        <p:nvSpPr>
          <p:cNvPr id="14" name="Oval 13"/>
          <p:cNvSpPr/>
          <p:nvPr/>
        </p:nvSpPr>
        <p:spPr>
          <a:xfrm>
            <a:off x="6475412" y="3733800"/>
            <a:ext cx="1400366" cy="14003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Arrow: Right 14"/>
          <p:cNvSpPr/>
          <p:nvPr/>
        </p:nvSpPr>
        <p:spPr>
          <a:xfrm>
            <a:off x="7847012" y="2714434"/>
            <a:ext cx="4156165" cy="338156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p:cNvSpPr txBox="1"/>
          <p:nvPr/>
        </p:nvSpPr>
        <p:spPr>
          <a:xfrm>
            <a:off x="6323012" y="4191000"/>
            <a:ext cx="1676400" cy="590931"/>
          </a:xfrm>
          <a:prstGeom prst="rect">
            <a:avLst/>
          </a:prstGeom>
          <a:noFill/>
        </p:spPr>
        <p:txBody>
          <a:bodyPr wrap="square" rtlCol="0">
            <a:spAutoFit/>
          </a:bodyPr>
          <a:lstStyle/>
          <a:p>
            <a:pPr algn="ctr">
              <a:lnSpc>
                <a:spcPct val="90000"/>
              </a:lnSpc>
            </a:pPr>
            <a:r>
              <a:rPr lang="en-US" dirty="0">
                <a:solidFill>
                  <a:schemeClr val="bg1"/>
                </a:solidFill>
              </a:rPr>
              <a:t>Maintaining Belief</a:t>
            </a:r>
          </a:p>
        </p:txBody>
      </p:sp>
      <p:sp>
        <p:nvSpPr>
          <p:cNvPr id="19" name="TextBox 18"/>
          <p:cNvSpPr txBox="1"/>
          <p:nvPr/>
        </p:nvSpPr>
        <p:spPr>
          <a:xfrm>
            <a:off x="8131426" y="4114800"/>
            <a:ext cx="3068386" cy="701731"/>
          </a:xfrm>
          <a:prstGeom prst="rect">
            <a:avLst/>
          </a:prstGeom>
          <a:noFill/>
        </p:spPr>
        <p:txBody>
          <a:bodyPr wrap="square" rtlCol="0">
            <a:spAutoFit/>
          </a:bodyPr>
          <a:lstStyle/>
          <a:p>
            <a:pPr>
              <a:lnSpc>
                <a:spcPct val="90000"/>
              </a:lnSpc>
            </a:pPr>
            <a:r>
              <a:rPr lang="en-US" sz="4400" dirty="0">
                <a:solidFill>
                  <a:schemeClr val="bg1"/>
                </a:solidFill>
              </a:rPr>
              <a:t>Knowing</a:t>
            </a:r>
          </a:p>
        </p:txBody>
      </p:sp>
      <p:sp>
        <p:nvSpPr>
          <p:cNvPr id="20" name="TextBox 19"/>
          <p:cNvSpPr txBox="1"/>
          <p:nvPr/>
        </p:nvSpPr>
        <p:spPr>
          <a:xfrm>
            <a:off x="1065212" y="6096000"/>
            <a:ext cx="3810000" cy="341632"/>
          </a:xfrm>
          <a:prstGeom prst="rect">
            <a:avLst/>
          </a:prstGeom>
          <a:noFill/>
        </p:spPr>
        <p:txBody>
          <a:bodyPr wrap="square" rtlCol="0">
            <a:spAutoFit/>
          </a:bodyPr>
          <a:lstStyle/>
          <a:p>
            <a:pPr>
              <a:lnSpc>
                <a:spcPct val="90000"/>
              </a:lnSpc>
            </a:pPr>
            <a:r>
              <a:rPr lang="en-US" dirty="0"/>
              <a:t>-Andershed, 2009</a:t>
            </a:r>
          </a:p>
        </p:txBody>
      </p:sp>
    </p:spTree>
    <p:extLst>
      <p:ext uri="{BB962C8B-B14F-4D97-AF65-F5344CB8AC3E}">
        <p14:creationId xmlns:p14="http://schemas.microsoft.com/office/powerpoint/2010/main" val="3731768266"/>
      </p:ext>
    </p:extLst>
  </p:cSld>
  <p:clrMapOvr>
    <a:masterClrMapping/>
  </p:clrMapOvr>
  <mc:AlternateContent xmlns:mc="http://schemas.openxmlformats.org/markup-compatibility/2006">
    <mc:Choice xmlns:p14="http://schemas.microsoft.com/office/powerpoint/2010/main" Requires="p14">
      <p:transition spd="med" p14:dur="700" advTm="48990">
        <p:fade/>
      </p:transition>
    </mc:Choice>
    <mc:Fallback>
      <p:transition spd="med" advTm="48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7727860" y="2514600"/>
            <a:ext cx="3548152" cy="354815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dirty="0"/>
          </a:p>
        </p:txBody>
      </p:sp>
      <p:sp>
        <p:nvSpPr>
          <p:cNvPr id="3" name="Content Placeholder 2"/>
          <p:cNvSpPr>
            <a:spLocks noGrp="1"/>
          </p:cNvSpPr>
          <p:nvPr>
            <p:ph idx="1"/>
          </p:nvPr>
        </p:nvSpPr>
        <p:spPr>
          <a:xfrm>
            <a:off x="1293813" y="609600"/>
            <a:ext cx="9601200" cy="5562600"/>
          </a:xfrm>
        </p:spPr>
        <p:txBody>
          <a:bodyPr>
            <a:normAutofit/>
          </a:bodyPr>
          <a:lstStyle/>
          <a:p>
            <a:pPr lvl="1"/>
            <a:r>
              <a:rPr lang="en-US" sz="2400" dirty="0">
                <a:latin typeface="+mj-lt"/>
              </a:rPr>
              <a:t>Being emotionally present to the other</a:t>
            </a:r>
          </a:p>
          <a:p>
            <a:pPr lvl="1"/>
            <a:endParaRPr lang="en-US" sz="2400" dirty="0">
              <a:latin typeface="+mj-lt"/>
            </a:endParaRPr>
          </a:p>
          <a:p>
            <a:pPr lvl="1"/>
            <a:r>
              <a:rPr lang="en-US" sz="2400" dirty="0">
                <a:latin typeface="+mj-lt"/>
              </a:rPr>
              <a:t>Being there</a:t>
            </a:r>
          </a:p>
          <a:p>
            <a:pPr lvl="1"/>
            <a:endParaRPr lang="en-US" sz="2400" dirty="0">
              <a:latin typeface="+mj-lt"/>
            </a:endParaRPr>
          </a:p>
          <a:p>
            <a:pPr lvl="1"/>
            <a:r>
              <a:rPr lang="en-US" sz="2400" dirty="0">
                <a:latin typeface="+mj-lt"/>
              </a:rPr>
              <a:t>Conveying ability</a:t>
            </a:r>
          </a:p>
          <a:p>
            <a:pPr lvl="1"/>
            <a:endParaRPr lang="en-US" sz="2400" dirty="0">
              <a:latin typeface="+mj-lt"/>
            </a:endParaRPr>
          </a:p>
          <a:p>
            <a:pPr lvl="1"/>
            <a:r>
              <a:rPr lang="en-US" sz="2400" dirty="0">
                <a:latin typeface="+mj-lt"/>
              </a:rPr>
              <a:t>Sharing feelings</a:t>
            </a:r>
          </a:p>
          <a:p>
            <a:pPr lvl="1"/>
            <a:endParaRPr lang="en-US" sz="2400" dirty="0">
              <a:latin typeface="+mj-lt"/>
            </a:endParaRPr>
          </a:p>
          <a:p>
            <a:pPr lvl="1"/>
            <a:r>
              <a:rPr lang="en-US" sz="2400" dirty="0">
                <a:latin typeface="+mj-lt"/>
              </a:rPr>
              <a:t>Not burdening</a:t>
            </a:r>
          </a:p>
        </p:txBody>
      </p:sp>
      <p:pic>
        <p:nvPicPr>
          <p:cNvPr id="9" name="tmp470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7.975"/>
                </p14:media>
              </p:ext>
              <p:ext uri="{42D2F446-02D8-4167-A562-619A0277C38B}">
                <p15:isNarration xmlns:p15="http://schemas.microsoft.com/office/powerpoint/2012/main" val="1"/>
              </p:ext>
            </p:extLst>
          </p:nvPr>
        </p:nvPicPr>
        <p:blipFill>
          <a:blip r:embed="rId6"/>
          <a:stretch>
            <a:fillRect/>
          </a:stretch>
        </p:blipFill>
        <p:spPr>
          <a:xfrm>
            <a:off x="11858625" y="101600"/>
            <a:ext cx="228600" cy="228600"/>
          </a:xfrm>
          <a:prstGeom prst="rect">
            <a:avLst/>
          </a:prstGeom>
        </p:spPr>
      </p:pic>
      <p:sp>
        <p:nvSpPr>
          <p:cNvPr id="10" name="Oval 9"/>
          <p:cNvSpPr/>
          <p:nvPr/>
        </p:nvSpPr>
        <p:spPr>
          <a:xfrm>
            <a:off x="4908460" y="3581400"/>
            <a:ext cx="17526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Arrow: Right 10"/>
          <p:cNvSpPr/>
          <p:nvPr/>
        </p:nvSpPr>
        <p:spPr>
          <a:xfrm>
            <a:off x="6551612" y="3686366"/>
            <a:ext cx="1752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4951412" y="4191000"/>
            <a:ext cx="1676400" cy="590931"/>
          </a:xfrm>
          <a:prstGeom prst="rect">
            <a:avLst/>
          </a:prstGeom>
          <a:noFill/>
        </p:spPr>
        <p:txBody>
          <a:bodyPr wrap="square" rtlCol="0">
            <a:spAutoFit/>
          </a:bodyPr>
          <a:lstStyle/>
          <a:p>
            <a:pPr algn="ctr">
              <a:lnSpc>
                <a:spcPct val="90000"/>
              </a:lnSpc>
            </a:pPr>
            <a:r>
              <a:rPr lang="en-US" dirty="0">
                <a:solidFill>
                  <a:schemeClr val="bg1"/>
                </a:solidFill>
              </a:rPr>
              <a:t>Maintaining Belief</a:t>
            </a:r>
          </a:p>
        </p:txBody>
      </p:sp>
      <p:sp>
        <p:nvSpPr>
          <p:cNvPr id="13" name="TextBox 12"/>
          <p:cNvSpPr txBox="1"/>
          <p:nvPr/>
        </p:nvSpPr>
        <p:spPr>
          <a:xfrm>
            <a:off x="6704012" y="4306568"/>
            <a:ext cx="1676400" cy="341632"/>
          </a:xfrm>
          <a:prstGeom prst="rect">
            <a:avLst/>
          </a:prstGeom>
          <a:noFill/>
        </p:spPr>
        <p:txBody>
          <a:bodyPr wrap="square" rtlCol="0">
            <a:spAutoFit/>
          </a:bodyPr>
          <a:lstStyle/>
          <a:p>
            <a:pPr>
              <a:lnSpc>
                <a:spcPct val="90000"/>
              </a:lnSpc>
            </a:pPr>
            <a:r>
              <a:rPr lang="en-US" dirty="0">
                <a:solidFill>
                  <a:schemeClr val="bg1"/>
                </a:solidFill>
              </a:rPr>
              <a:t>Knowing</a:t>
            </a:r>
          </a:p>
        </p:txBody>
      </p:sp>
      <p:sp>
        <p:nvSpPr>
          <p:cNvPr id="16" name="TextBox 15"/>
          <p:cNvSpPr txBox="1"/>
          <p:nvPr/>
        </p:nvSpPr>
        <p:spPr>
          <a:xfrm>
            <a:off x="8284118" y="3657600"/>
            <a:ext cx="2458494" cy="1311128"/>
          </a:xfrm>
          <a:prstGeom prst="rect">
            <a:avLst/>
          </a:prstGeom>
          <a:noFill/>
        </p:spPr>
        <p:txBody>
          <a:bodyPr wrap="square" rtlCol="0">
            <a:spAutoFit/>
          </a:bodyPr>
          <a:lstStyle/>
          <a:p>
            <a:pPr algn="ctr">
              <a:lnSpc>
                <a:spcPct val="90000"/>
              </a:lnSpc>
            </a:pPr>
            <a:r>
              <a:rPr lang="en-US" sz="4400" dirty="0">
                <a:solidFill>
                  <a:schemeClr val="bg1"/>
                </a:solidFill>
              </a:rPr>
              <a:t>Being With</a:t>
            </a:r>
          </a:p>
        </p:txBody>
      </p:sp>
      <p:sp>
        <p:nvSpPr>
          <p:cNvPr id="18" name="TextBox 17"/>
          <p:cNvSpPr txBox="1"/>
          <p:nvPr/>
        </p:nvSpPr>
        <p:spPr>
          <a:xfrm>
            <a:off x="1370012" y="5867400"/>
            <a:ext cx="2057400" cy="341632"/>
          </a:xfrm>
          <a:prstGeom prst="rect">
            <a:avLst/>
          </a:prstGeom>
          <a:noFill/>
        </p:spPr>
        <p:txBody>
          <a:bodyPr wrap="square" rtlCol="0">
            <a:spAutoFit/>
          </a:bodyPr>
          <a:lstStyle/>
          <a:p>
            <a:pPr>
              <a:lnSpc>
                <a:spcPct val="90000"/>
              </a:lnSpc>
            </a:pPr>
            <a:r>
              <a:rPr lang="en-US" dirty="0"/>
              <a:t>-Andershed, 2009</a:t>
            </a:r>
          </a:p>
        </p:txBody>
      </p:sp>
    </p:spTree>
    <p:extLst>
      <p:ext uri="{BB962C8B-B14F-4D97-AF65-F5344CB8AC3E}">
        <p14:creationId xmlns:p14="http://schemas.microsoft.com/office/powerpoint/2010/main" val="2604832529"/>
      </p:ext>
    </p:extLst>
  </p:cSld>
  <p:clrMapOvr>
    <a:masterClrMapping/>
  </p:clrMapOvr>
  <mc:AlternateContent xmlns:mc="http://schemas.openxmlformats.org/markup-compatibility/2006">
    <mc:Choice xmlns:p14="http://schemas.microsoft.com/office/powerpoint/2010/main" Requires="p14">
      <p:transition spd="med" p14:dur="700" advTm="57783">
        <p:fade/>
      </p:transition>
    </mc:Choice>
    <mc:Fallback>
      <p:transition spd="med" advTm="57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27896|recordEnd=44521|recordLength=16625|start=27896|end=44521|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783|recordLength=57840|start=0|end=57783|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0243|recordLength=40286|start=0|end=40243|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6721|recordLength=46765|start=0|end=46721|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4917|recordLength=34945|start=0|end=34917|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0078|recordLength=60078|start=0|end=60078|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4441|recordLength=114466|start=0|end=114441|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9915|recordLength=149933|start=0|end=149915|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135|recordLength=17182|start=0|end=17135|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0481|recordLength=130519|start=0|end=130481|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DcsVD8JAwAAAAEAAAAEAAAABwMAAAAAAQAAAAQAAAAECUlua0F0b21WMQIAAAAJBAAAAA0DBQQAAAALUGVuU3Ryb2tlVjEEAAAACkF0dHJpYnV0ZXMFVHJhY2UJU3RhcnRUaW1lBFR5cGUEBAAED1BlbkF0dHJpYnV0ZXNWMQIAAAAKSW5rVHJhY2VWMQIAAAAQDEFjdGlvblR5cGVWMQIAAAACAAAACQUAAAAJBgAAAJjwAQ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ABAAAAAQAAAAcJAAAAAAEAAAAEAAAABApJbmtQb2ludFYxAgAAAAkKAAAADQMFCgAAAApJbmtQb2ludFYxBAAAAAFYAVkOUHJlc3N1cmVGYWN0b3IJVGltZVN0YW1wAAAAAAYGCxACAAAAAAAAAAAA4D8AAAAAAADgPwAAAD8AAAAAAAAAAAs="/>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800|recordLength=22802|start=0|end=22800|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8589|recordLength=28630|start=0|end=28589|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8990|recordLength=48999|start=0|end=48990|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49165-F638-412C-8E0A-DFB7045CA2E0}">
  <ds:schemaRefs>
    <ds:schemaRef ds:uri="4873beb7-5857-4685-be1f-d57550cc96cc"/>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1890</TotalTime>
  <Words>2043</Words>
  <Application>Microsoft Office PowerPoint</Application>
  <PresentationFormat>Custom</PresentationFormat>
  <Paragraphs>221</Paragraphs>
  <Slides>14</Slides>
  <Notes>11</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Euphemia</vt:lpstr>
      <vt:lpstr>Leelawadee</vt:lpstr>
      <vt:lpstr>Serenity 16x9</vt:lpstr>
      <vt:lpstr>Kristen Swanson  The Theory of Caring </vt:lpstr>
      <vt:lpstr>Kristen Swanson, RN, PhD, FAAN</vt:lpstr>
      <vt:lpstr>Who and What Influenced her</vt:lpstr>
      <vt:lpstr>PowerPoint Presentation</vt:lpstr>
      <vt:lpstr>PowerPoint Presentation</vt:lpstr>
      <vt:lpstr>Five Key Concepts to The Theory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Kristen Swanson  The Theory of Caring </dc:title>
  <dc:creator>PATRICIA MARCHESSAULT</dc:creator>
  <cp:lastModifiedBy>PATRICIA MARCHESSAULT</cp:lastModifiedBy>
  <cp:revision>71</cp:revision>
  <dcterms:created xsi:type="dcterms:W3CDTF">2016-10-11T15:16:11Z</dcterms:created>
  <dcterms:modified xsi:type="dcterms:W3CDTF">2016-10-17T00:15:34Z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